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6"/>
  </p:notesMasterIdLst>
  <p:handoutMasterIdLst>
    <p:handoutMasterId r:id="rId37"/>
  </p:handoutMasterIdLst>
  <p:sldIdLst>
    <p:sldId id="256" r:id="rId2"/>
    <p:sldId id="668" r:id="rId3"/>
    <p:sldId id="788" r:id="rId4"/>
    <p:sldId id="789" r:id="rId5"/>
    <p:sldId id="808" r:id="rId6"/>
    <p:sldId id="790" r:id="rId7"/>
    <p:sldId id="809" r:id="rId8"/>
    <p:sldId id="811" r:id="rId9"/>
    <p:sldId id="810" r:id="rId10"/>
    <p:sldId id="791" r:id="rId11"/>
    <p:sldId id="792" r:id="rId12"/>
    <p:sldId id="793" r:id="rId13"/>
    <p:sldId id="794" r:id="rId14"/>
    <p:sldId id="817" r:id="rId15"/>
    <p:sldId id="795" r:id="rId16"/>
    <p:sldId id="796" r:id="rId17"/>
    <p:sldId id="805" r:id="rId18"/>
    <p:sldId id="806" r:id="rId19"/>
    <p:sldId id="807" r:id="rId20"/>
    <p:sldId id="797" r:id="rId21"/>
    <p:sldId id="798" r:id="rId22"/>
    <p:sldId id="804" r:id="rId23"/>
    <p:sldId id="774" r:id="rId24"/>
    <p:sldId id="812" r:id="rId25"/>
    <p:sldId id="818" r:id="rId26"/>
    <p:sldId id="819" r:id="rId27"/>
    <p:sldId id="813" r:id="rId28"/>
    <p:sldId id="815" r:id="rId29"/>
    <p:sldId id="814" r:id="rId30"/>
    <p:sldId id="816" r:id="rId31"/>
    <p:sldId id="820" r:id="rId32"/>
    <p:sldId id="821" r:id="rId33"/>
    <p:sldId id="822" r:id="rId34"/>
    <p:sldId id="740" r:id="rId35"/>
  </p:sldIdLst>
  <p:sldSz cx="9144000" cy="6858000" type="screen4x3"/>
  <p:notesSz cx="6788150" cy="992346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3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009900"/>
    <a:srgbClr val="FFFF99"/>
    <a:srgbClr val="006699"/>
    <a:srgbClr val="FFCCFF"/>
    <a:srgbClr val="EAEAEA"/>
    <a:srgbClr val="99CC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73" autoAdjust="0"/>
  </p:normalViewPr>
  <p:slideViewPr>
    <p:cSldViewPr>
      <p:cViewPr varScale="1">
        <p:scale>
          <a:sx n="90" d="100"/>
          <a:sy n="90" d="100"/>
        </p:scale>
        <p:origin x="480" y="52"/>
      </p:cViewPr>
      <p:guideLst>
        <p:guide orient="horz" pos="2160"/>
        <p:guide pos="2880"/>
      </p:guideLst>
    </p:cSldViewPr>
  </p:slideViewPr>
  <p:outlineViewPr>
    <p:cViewPr>
      <p:scale>
        <a:sx n="33" d="100"/>
        <a:sy n="33" d="100"/>
      </p:scale>
      <p:origin x="48" y="3342"/>
    </p:cViewPr>
  </p:outlineViewPr>
  <p:notesTextViewPr>
    <p:cViewPr>
      <p:scale>
        <a:sx n="100" d="100"/>
        <a:sy n="100" d="100"/>
      </p:scale>
      <p:origin x="0" y="0"/>
    </p:cViewPr>
  </p:notesTextViewPr>
  <p:sorterViewPr>
    <p:cViewPr>
      <p:scale>
        <a:sx n="102" d="100"/>
        <a:sy n="102" d="100"/>
      </p:scale>
      <p:origin x="0" y="0"/>
    </p:cViewPr>
  </p:sorterViewPr>
  <p:notesViewPr>
    <p:cSldViewPr>
      <p:cViewPr varScale="1">
        <p:scale>
          <a:sx n="41" d="100"/>
          <a:sy n="41" d="100"/>
        </p:scale>
        <p:origin x="-1470" y="-78"/>
      </p:cViewPr>
      <p:guideLst>
        <p:guide orient="horz" pos="3126"/>
        <p:guide pos="213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0" y="0"/>
            <a:ext cx="2941638" cy="503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s-ES_tradnl"/>
          </a:p>
        </p:txBody>
      </p:sp>
      <p:sp>
        <p:nvSpPr>
          <p:cNvPr id="122883" name="Rectangle 3"/>
          <p:cNvSpPr>
            <a:spLocks noGrp="1" noChangeArrowheads="1"/>
          </p:cNvSpPr>
          <p:nvPr>
            <p:ph type="dt" sz="quarter" idx="1"/>
          </p:nvPr>
        </p:nvSpPr>
        <p:spPr bwMode="auto">
          <a:xfrm>
            <a:off x="3846513" y="0"/>
            <a:ext cx="2941637" cy="503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s-ES_tradnl"/>
          </a:p>
        </p:txBody>
      </p:sp>
      <p:sp>
        <p:nvSpPr>
          <p:cNvPr id="122884" name="Rectangle 4"/>
          <p:cNvSpPr>
            <a:spLocks noGrp="1" noChangeArrowheads="1"/>
          </p:cNvSpPr>
          <p:nvPr>
            <p:ph type="ftr" sz="quarter" idx="2"/>
          </p:nvPr>
        </p:nvSpPr>
        <p:spPr bwMode="auto">
          <a:xfrm>
            <a:off x="0" y="9388475"/>
            <a:ext cx="2941638" cy="5016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s-ES_tradnl"/>
          </a:p>
        </p:txBody>
      </p:sp>
      <p:sp>
        <p:nvSpPr>
          <p:cNvPr id="122885" name="Rectangle 5"/>
          <p:cNvSpPr>
            <a:spLocks noGrp="1" noChangeArrowheads="1"/>
          </p:cNvSpPr>
          <p:nvPr>
            <p:ph type="sldNum" sz="quarter" idx="3"/>
          </p:nvPr>
        </p:nvSpPr>
        <p:spPr bwMode="auto">
          <a:xfrm>
            <a:off x="3846513" y="9388475"/>
            <a:ext cx="2941637" cy="5016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BF2BFA0-808F-403E-B0B7-7E8AFF2BAB7E}" type="slidenum">
              <a:rPr lang="es-ES_tradnl"/>
              <a:pPr/>
              <a:t>‹Nº›</a:t>
            </a:fld>
            <a:endParaRPr lang="es-ES_tradnl"/>
          </a:p>
        </p:txBody>
      </p:sp>
    </p:spTree>
    <p:extLst>
      <p:ext uri="{BB962C8B-B14F-4D97-AF65-F5344CB8AC3E}">
        <p14:creationId xmlns:p14="http://schemas.microsoft.com/office/powerpoint/2010/main" val="8093751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4163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s-ES_tradnl"/>
          </a:p>
        </p:txBody>
      </p:sp>
      <p:sp>
        <p:nvSpPr>
          <p:cNvPr id="27651" name="Rectangle 3"/>
          <p:cNvSpPr>
            <a:spLocks noGrp="1" noChangeArrowheads="1"/>
          </p:cNvSpPr>
          <p:nvPr>
            <p:ph type="dt" idx="1"/>
          </p:nvPr>
        </p:nvSpPr>
        <p:spPr bwMode="auto">
          <a:xfrm>
            <a:off x="3846513" y="0"/>
            <a:ext cx="2941637"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s-ES_tradnl"/>
          </a:p>
        </p:txBody>
      </p:sp>
      <p:sp>
        <p:nvSpPr>
          <p:cNvPr id="2052" name="Rectangle 4"/>
          <p:cNvSpPr>
            <a:spLocks noGrp="1" noRot="1" noChangeAspect="1" noChangeArrowheads="1" noTextEdit="1"/>
          </p:cNvSpPr>
          <p:nvPr>
            <p:ph type="sldImg" idx="2"/>
          </p:nvPr>
        </p:nvSpPr>
        <p:spPr bwMode="auto">
          <a:xfrm>
            <a:off x="914400" y="742950"/>
            <a:ext cx="4964113" cy="3722688"/>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904875" y="4713288"/>
            <a:ext cx="497840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_tradnl" noProof="0"/>
              <a:t>Haga clic para modificar el estilo de texto del patrón</a:t>
            </a:r>
          </a:p>
          <a:p>
            <a:pPr lvl="1"/>
            <a:r>
              <a:rPr lang="es-ES_tradnl" noProof="0"/>
              <a:t>Segundo nivel</a:t>
            </a:r>
          </a:p>
          <a:p>
            <a:pPr lvl="2"/>
            <a:r>
              <a:rPr lang="es-ES_tradnl" noProof="0"/>
              <a:t>Tercer nivel</a:t>
            </a:r>
          </a:p>
          <a:p>
            <a:pPr lvl="3"/>
            <a:r>
              <a:rPr lang="es-ES_tradnl" noProof="0"/>
              <a:t>Cuarto nivel</a:t>
            </a:r>
          </a:p>
          <a:p>
            <a:pPr lvl="4"/>
            <a:r>
              <a:rPr lang="es-ES_tradnl" noProof="0"/>
              <a:t>Quinto nivel</a:t>
            </a:r>
          </a:p>
        </p:txBody>
      </p:sp>
      <p:sp>
        <p:nvSpPr>
          <p:cNvPr id="27654" name="Rectangle 6"/>
          <p:cNvSpPr>
            <a:spLocks noGrp="1" noChangeArrowheads="1"/>
          </p:cNvSpPr>
          <p:nvPr>
            <p:ph type="ftr" sz="quarter" idx="4"/>
          </p:nvPr>
        </p:nvSpPr>
        <p:spPr bwMode="auto">
          <a:xfrm>
            <a:off x="0" y="9428163"/>
            <a:ext cx="294163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s-ES_tradnl"/>
          </a:p>
        </p:txBody>
      </p:sp>
      <p:sp>
        <p:nvSpPr>
          <p:cNvPr id="27655" name="Rectangle 7"/>
          <p:cNvSpPr>
            <a:spLocks noGrp="1" noChangeArrowheads="1"/>
          </p:cNvSpPr>
          <p:nvPr>
            <p:ph type="sldNum" sz="quarter" idx="5"/>
          </p:nvPr>
        </p:nvSpPr>
        <p:spPr bwMode="auto">
          <a:xfrm>
            <a:off x="3846513" y="9428163"/>
            <a:ext cx="2941637"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9C1C186-C468-4E0F-A5BE-0E6EA5F4659D}" type="slidenum">
              <a:rPr lang="es-ES_tradnl"/>
              <a:pPr/>
              <a:t>‹Nº›</a:t>
            </a:fld>
            <a:endParaRPr lang="es-ES_tradnl"/>
          </a:p>
        </p:txBody>
      </p:sp>
    </p:spTree>
    <p:extLst>
      <p:ext uri="{BB962C8B-B14F-4D97-AF65-F5344CB8AC3E}">
        <p14:creationId xmlns:p14="http://schemas.microsoft.com/office/powerpoint/2010/main" val="39001365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dirty="0"/>
          </a:p>
        </p:txBody>
      </p:sp>
      <p:sp>
        <p:nvSpPr>
          <p:cNvPr id="4" name="3 Marcador de número de diapositiva"/>
          <p:cNvSpPr>
            <a:spLocks noGrp="1"/>
          </p:cNvSpPr>
          <p:nvPr>
            <p:ph type="sldNum" sz="quarter" idx="10"/>
          </p:nvPr>
        </p:nvSpPr>
        <p:spPr/>
        <p:txBody>
          <a:bodyPr/>
          <a:lstStyle/>
          <a:p>
            <a:fld id="{09C1C186-C468-4E0F-A5BE-0E6EA5F4659D}" type="slidenum">
              <a:rPr lang="es-ES_tradnl" smtClean="0"/>
              <a:pPr/>
              <a:t>1</a:t>
            </a:fld>
            <a:endParaRPr lang="es-ES_trad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5"/>
          </p:nvPr>
        </p:nvSpPr>
        <p:spPr/>
        <p:txBody>
          <a:bodyPr/>
          <a:lstStyle/>
          <a:p>
            <a:fld id="{09C1C186-C468-4E0F-A5BE-0E6EA5F4659D}" type="slidenum">
              <a:rPr lang="es-ES_tradnl" smtClean="0"/>
              <a:pPr/>
              <a:t>18</a:t>
            </a:fld>
            <a:endParaRPr lang="es-ES_tradnl"/>
          </a:p>
        </p:txBody>
      </p:sp>
    </p:spTree>
    <p:extLst>
      <p:ext uri="{BB962C8B-B14F-4D97-AF65-F5344CB8AC3E}">
        <p14:creationId xmlns:p14="http://schemas.microsoft.com/office/powerpoint/2010/main" val="1742369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274E233-4487-43C3-ACC8-DD097D86CA01}" type="slidenum">
              <a:rPr lang="en-US"/>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39B2068-B2F6-4116-985B-A96FA121679C}" type="slidenum">
              <a:rPr lang="en-US"/>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0CF41F1-3238-465D-80AB-1E11F810DBB1}" type="slidenum">
              <a:rPr lang="en-US"/>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1143000"/>
          </a:xfrm>
        </p:spPr>
        <p:txBody>
          <a:bodyPr/>
          <a:lstStyle/>
          <a:p>
            <a:r>
              <a:rPr lang="es-ES"/>
              <a:t>Haga clic para modificar el estilo de título del patrón</a:t>
            </a:r>
          </a:p>
        </p:txBody>
      </p:sp>
      <p:sp>
        <p:nvSpPr>
          <p:cNvPr id="3" name="2 Marcador de tabla"/>
          <p:cNvSpPr>
            <a:spLocks noGrp="1"/>
          </p:cNvSpPr>
          <p:nvPr>
            <p:ph type="tbl" idx="1"/>
          </p:nvPr>
        </p:nvSpPr>
        <p:spPr>
          <a:xfrm>
            <a:off x="685800" y="1981200"/>
            <a:ext cx="7772400" cy="4114800"/>
          </a:xfrm>
        </p:spPr>
        <p:txBody>
          <a:bodyPr/>
          <a:lstStyle/>
          <a:p>
            <a:pPr lvl="0"/>
            <a:endParaRPr lang="es-E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6C8DBD0-C406-4536-95A9-490EA193A0A9}" type="slidenum">
              <a:rPr lang="en-US"/>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B17EA5A-0E86-4722-B3AF-4EE63F9F135E}" type="slidenum">
              <a:rPr lang="en-US"/>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99CDE93-A5F0-496F-BF85-7A8DB40A0933}" type="slidenum">
              <a:rPr lang="en-US"/>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C0FD0B5A-F782-4126-8DE4-752EA33CF396}" type="slidenum">
              <a:rPr lang="en-US"/>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57374794-64BC-429D-8D61-843AC5B42163}" type="slidenum">
              <a:rPr lang="en-US"/>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CA26CC5A-7128-4B35-A53A-499926F2CC28}" type="slidenum">
              <a:rPr lang="en-US"/>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510285E5-F0F6-42EC-86C0-7B6C9959C8AB}" type="slidenum">
              <a:rPr lang="en-US"/>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06F12A2F-6AA0-4863-9279-88AB12CD85F8}" type="slidenum">
              <a:rPr lang="en-US"/>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D9583AEE-D9A1-4406-84C9-CF08877D6A91}" type="slidenum">
              <a:rPr lang="en-US"/>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Haga clic para modificar el estilo de título del patrón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879701C-470E-4A59-9897-88B40379B799}" type="slidenum">
              <a:rPr lang="en-US"/>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2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 name="Rectangle 10"/>
          <p:cNvSpPr>
            <a:spLocks noGrp="1" noChangeArrowheads="1"/>
          </p:cNvSpPr>
          <p:nvPr>
            <p:ph type="ctrTitle"/>
          </p:nvPr>
        </p:nvSpPr>
        <p:spPr>
          <a:xfrm>
            <a:off x="0" y="1052736"/>
            <a:ext cx="9144000" cy="4032448"/>
          </a:xfrm>
        </p:spPr>
        <p:txBody>
          <a:bodyPr/>
          <a:lstStyle/>
          <a:p>
            <a:pPr>
              <a:defRPr/>
            </a:pPr>
            <a:r>
              <a:rPr lang="es-AR" sz="3200" b="1" dirty="0">
                <a:effectLst>
                  <a:outerShdw blurRad="38100" dist="38100" dir="2700000" algn="tl">
                    <a:srgbClr val="C0C0C0"/>
                  </a:outerShdw>
                </a:effectLst>
              </a:rPr>
              <a:t>Caja Previsional y de Seguridad Social para los Profesionales en Ciencias Económicas de la Provincia de Río Negro</a:t>
            </a:r>
            <a:br>
              <a:rPr lang="es-AR" sz="4000" dirty="0"/>
            </a:br>
            <a:r>
              <a:rPr lang="es-AR" sz="3200" b="1" dirty="0">
                <a:effectLst>
                  <a:outerShdw blurRad="38100" dist="38100" dir="2700000" algn="tl">
                    <a:srgbClr val="C0C0C0"/>
                  </a:outerShdw>
                </a:effectLst>
              </a:rPr>
              <a:t>Asamblea</a:t>
            </a:r>
            <a:br>
              <a:rPr lang="es-AR" sz="3200" b="1" dirty="0">
                <a:effectLst>
                  <a:outerShdw blurRad="38100" dist="38100" dir="2700000" algn="tl">
                    <a:srgbClr val="C0C0C0"/>
                  </a:outerShdw>
                </a:effectLst>
              </a:rPr>
            </a:br>
            <a:br>
              <a:rPr lang="es-AR" sz="3200" b="1" dirty="0">
                <a:effectLst>
                  <a:outerShdw blurRad="38100" dist="38100" dir="2700000" algn="tl">
                    <a:srgbClr val="C0C0C0"/>
                  </a:outerShdw>
                </a:effectLst>
              </a:rPr>
            </a:br>
            <a:r>
              <a:rPr lang="es-AR" sz="3200" b="1" dirty="0">
                <a:effectLst>
                  <a:outerShdw blurRad="38100" dist="38100" dir="2700000" algn="tl">
                    <a:srgbClr val="C0C0C0"/>
                  </a:outerShdw>
                </a:effectLst>
              </a:rPr>
              <a:t>“</a:t>
            </a:r>
            <a:r>
              <a:rPr lang="es-AR" sz="3200" b="1">
                <a:effectLst>
                  <a:outerShdw blurRad="38100" dist="38100" dir="2700000" algn="tl">
                    <a:srgbClr val="C0C0C0"/>
                  </a:outerShdw>
                </a:effectLst>
              </a:rPr>
              <a:t>Aspectos Actuariales de la Caja”</a:t>
            </a:r>
            <a:endParaRPr lang="es-ES_tradnl" sz="3600" b="1" dirty="0">
              <a:effectLst>
                <a:outerShdw blurRad="38100" dist="38100" dir="2700000" algn="tl">
                  <a:srgbClr val="C0C0C0"/>
                </a:outerShdw>
              </a:effectLst>
              <a:latin typeface="Garamond" pitchFamily="18" charset="0"/>
            </a:endParaRPr>
          </a:p>
        </p:txBody>
      </p:sp>
      <p:sp>
        <p:nvSpPr>
          <p:cNvPr id="3085" name="Text Box 13"/>
          <p:cNvSpPr txBox="1">
            <a:spLocks noChangeArrowheads="1"/>
          </p:cNvSpPr>
          <p:nvPr/>
        </p:nvSpPr>
        <p:spPr bwMode="auto">
          <a:xfrm>
            <a:off x="827088" y="265113"/>
            <a:ext cx="3527425" cy="606425"/>
          </a:xfrm>
          <a:prstGeom prst="rect">
            <a:avLst/>
          </a:prstGeom>
          <a:noFill/>
          <a:ln w="9525">
            <a:noFill/>
            <a:miter lim="800000"/>
            <a:headEnd/>
            <a:tailEnd/>
          </a:ln>
          <a:effec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70000"/>
              </a:lnSpc>
              <a:spcBef>
                <a:spcPct val="50000"/>
              </a:spcBef>
              <a:defRPr/>
            </a:pPr>
            <a:r>
              <a:rPr lang="es-ES_tradnl" sz="1400" b="1" dirty="0">
                <a:effectLst>
                  <a:outerShdw blurRad="38100" dist="38100" dir="2700000" algn="tl">
                    <a:srgbClr val="C0C0C0"/>
                  </a:outerShdw>
                </a:effectLst>
                <a:latin typeface="Garamond" pitchFamily="18" charset="0"/>
              </a:rPr>
              <a:t>Melinsky, Pellegrinelli &amp; </a:t>
            </a:r>
            <a:r>
              <a:rPr lang="es-ES_tradnl" sz="1400" b="1" dirty="0" err="1">
                <a:effectLst>
                  <a:outerShdw blurRad="38100" dist="38100" dir="2700000" algn="tl">
                    <a:srgbClr val="C0C0C0"/>
                  </a:outerShdw>
                </a:effectLst>
                <a:latin typeface="Garamond" pitchFamily="18" charset="0"/>
              </a:rPr>
              <a:t>Asoc</a:t>
            </a:r>
            <a:r>
              <a:rPr lang="es-ES_tradnl" sz="1400" b="1" dirty="0">
                <a:effectLst>
                  <a:outerShdw blurRad="38100" dist="38100" dir="2700000" algn="tl">
                    <a:srgbClr val="C0C0C0"/>
                  </a:outerShdw>
                </a:effectLst>
                <a:latin typeface="Garamond" pitchFamily="18" charset="0"/>
              </a:rPr>
              <a:t>.</a:t>
            </a:r>
          </a:p>
          <a:p>
            <a:pPr>
              <a:lnSpc>
                <a:spcPct val="70000"/>
              </a:lnSpc>
              <a:spcBef>
                <a:spcPct val="50000"/>
              </a:spcBef>
              <a:defRPr/>
            </a:pPr>
            <a:r>
              <a:rPr lang="es-ES_tradnl" sz="1000" b="1" dirty="0">
                <a:effectLst>
                  <a:outerShdw blurRad="38100" dist="38100" dir="2700000" algn="tl">
                    <a:srgbClr val="C0C0C0"/>
                  </a:outerShdw>
                </a:effectLst>
                <a:latin typeface="Garamond" pitchFamily="18" charset="0"/>
              </a:rPr>
              <a:t>Actuarios y  Consultores</a:t>
            </a:r>
          </a:p>
          <a:p>
            <a:pPr>
              <a:lnSpc>
                <a:spcPct val="70000"/>
              </a:lnSpc>
              <a:spcBef>
                <a:spcPct val="50000"/>
              </a:spcBef>
              <a:defRPr/>
            </a:pPr>
            <a:r>
              <a:rPr lang="es-ES_tradnl" sz="1000" b="1" i="1" dirty="0" err="1">
                <a:effectLst>
                  <a:outerShdw blurRad="38100" dist="38100" dir="2700000" algn="tl">
                    <a:srgbClr val="C0C0C0"/>
                  </a:outerShdw>
                </a:effectLst>
                <a:latin typeface="Garamond" pitchFamily="18" charset="0"/>
              </a:rPr>
              <a:t>Abelica</a:t>
            </a:r>
            <a:r>
              <a:rPr lang="es-ES_tradnl" sz="1000" b="1" i="1" dirty="0">
                <a:effectLst>
                  <a:outerShdw blurRad="38100" dist="38100" dir="2700000" algn="tl">
                    <a:srgbClr val="C0C0C0"/>
                  </a:outerShdw>
                </a:effectLst>
                <a:latin typeface="Garamond" pitchFamily="18" charset="0"/>
              </a:rPr>
              <a:t> Global </a:t>
            </a:r>
            <a:r>
              <a:rPr lang="es-ES_tradnl" sz="1000" b="1" i="1" dirty="0" err="1">
                <a:effectLst>
                  <a:outerShdw blurRad="38100" dist="38100" dir="2700000" algn="tl">
                    <a:srgbClr val="C0C0C0"/>
                  </a:outerShdw>
                </a:effectLst>
                <a:latin typeface="Garamond" pitchFamily="18" charset="0"/>
              </a:rPr>
              <a:t>Firm</a:t>
            </a:r>
            <a:endParaRPr lang="es-ES_tradnl" sz="1000" b="1" dirty="0"/>
          </a:p>
        </p:txBody>
      </p:sp>
      <p:sp>
        <p:nvSpPr>
          <p:cNvPr id="3089" name="Rectangle 17"/>
          <p:cNvSpPr>
            <a:spLocks noChangeArrowheads="1"/>
          </p:cNvSpPr>
          <p:nvPr/>
        </p:nvSpPr>
        <p:spPr bwMode="auto">
          <a:xfrm>
            <a:off x="1042988" y="5661025"/>
            <a:ext cx="7086600" cy="796925"/>
          </a:xfrm>
          <a:prstGeom prst="rect">
            <a:avLst/>
          </a:prstGeom>
          <a:noFill/>
          <a:ln w="9525">
            <a:noFill/>
            <a:miter lim="800000"/>
            <a:headEnd/>
            <a:tailEnd/>
          </a:ln>
          <a:effectLst/>
        </p:spPr>
        <p:txBody>
          <a:bodyPr anchor="ctr"/>
          <a:lstStyle/>
          <a:p>
            <a:pPr algn="ctr">
              <a:defRPr/>
            </a:pPr>
            <a:r>
              <a:rPr lang="es-ES_tradnl" b="1" dirty="0">
                <a:solidFill>
                  <a:schemeClr val="tx2"/>
                </a:solidFill>
                <a:effectLst>
                  <a:outerShdw blurRad="38100" dist="38100" dir="2700000" algn="tl">
                    <a:srgbClr val="C0C0C0"/>
                  </a:outerShdw>
                </a:effectLst>
                <a:latin typeface="Garamond" pitchFamily="18" charset="0"/>
              </a:rPr>
              <a:t>24 de Mayo de 2024</a:t>
            </a:r>
            <a:endParaRPr lang="es-ES_tradnl" sz="4400" dirty="0">
              <a:solidFill>
                <a:schemeClr val="tx2"/>
              </a:solidFill>
            </a:endParaRPr>
          </a:p>
        </p:txBody>
      </p:sp>
      <p:pic>
        <p:nvPicPr>
          <p:cNvPr id="4101" name="Picture 18" descr="LOGO nuevo2005_para insertar"/>
          <p:cNvPicPr>
            <a:picLocks noChangeAspect="1" noChangeArrowheads="1"/>
          </p:cNvPicPr>
          <p:nvPr/>
        </p:nvPicPr>
        <p:blipFill>
          <a:blip r:embed="rId4" cstate="print"/>
          <a:srcRect/>
          <a:stretch>
            <a:fillRect/>
          </a:stretch>
        </p:blipFill>
        <p:spPr bwMode="auto">
          <a:xfrm>
            <a:off x="0" y="0"/>
            <a:ext cx="762000" cy="762000"/>
          </a:xfrm>
          <a:prstGeom prst="rect">
            <a:avLst/>
          </a:prstGeom>
          <a:noFill/>
          <a:ln w="9525">
            <a:noFill/>
            <a:miter lim="800000"/>
            <a:headEnd/>
            <a:tailEnd/>
          </a:ln>
        </p:spPr>
      </p:pic>
      <p:sp>
        <p:nvSpPr>
          <p:cNvPr id="6" name="5 CuadroTexto"/>
          <p:cNvSpPr txBox="1"/>
          <p:nvPr/>
        </p:nvSpPr>
        <p:spPr>
          <a:xfrm>
            <a:off x="1042988" y="5084763"/>
            <a:ext cx="7129462" cy="457200"/>
          </a:xfrm>
          <a:prstGeom prst="rect">
            <a:avLst/>
          </a:prstGeom>
          <a:noFill/>
        </p:spPr>
        <p:txBody>
          <a:bodyPr>
            <a:spAutoFit/>
          </a:bodyPr>
          <a:lstStyle/>
          <a:p>
            <a:pPr algn="ctr">
              <a:defRPr/>
            </a:pPr>
            <a:r>
              <a:rPr lang="es-ES_tradnl" b="1" dirty="0" err="1">
                <a:solidFill>
                  <a:srgbClr val="22228B"/>
                </a:solidFill>
                <a:effectLst>
                  <a:outerShdw blurRad="38100" dist="38100" dir="2700000" algn="tl">
                    <a:srgbClr val="C0C0C0"/>
                  </a:outerShdw>
                </a:effectLst>
                <a:latin typeface="Garamond" pitchFamily="18" charset="0"/>
              </a:rPr>
              <a:t>Act</a:t>
            </a:r>
            <a:r>
              <a:rPr lang="es-ES_tradnl" b="1" dirty="0">
                <a:solidFill>
                  <a:srgbClr val="22228B"/>
                </a:solidFill>
                <a:effectLst>
                  <a:outerShdw blurRad="38100" dist="38100" dir="2700000" algn="tl">
                    <a:srgbClr val="C0C0C0"/>
                  </a:outerShdw>
                </a:effectLst>
                <a:latin typeface="Garamond" pitchFamily="18" charset="0"/>
              </a:rPr>
              <a:t>. Fernando Luis Martucci</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10</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Ajustes de los Beneficios</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083270"/>
            <a:ext cx="8208466" cy="5226050"/>
          </a:xfrm>
        </p:spPr>
        <p:txBody>
          <a:bodyPr/>
          <a:lstStyle/>
          <a:p>
            <a:pPr algn="just"/>
            <a:r>
              <a:rPr lang="es-ES" sz="2800" dirty="0"/>
              <a:t>Los montos de los beneficios se ajustan en función del rendimiento nominal de las Inversiones de la Caja neto de la tasa técnica:</a:t>
            </a:r>
          </a:p>
          <a:p>
            <a:pPr algn="just"/>
            <a:endParaRPr lang="es-ES" sz="2800" dirty="0"/>
          </a:p>
          <a:p>
            <a:pPr algn="just"/>
            <a:r>
              <a:rPr lang="es-ES" sz="2800" dirty="0"/>
              <a:t>B(t)= B(t-1)* (1+r) / (1+i)</a:t>
            </a:r>
          </a:p>
          <a:p>
            <a:pPr algn="just">
              <a:buNone/>
            </a:pPr>
            <a:endParaRPr lang="es-ES" sz="2800" dirty="0"/>
          </a:p>
          <a:p>
            <a:pPr algn="just">
              <a:buNone/>
            </a:pPr>
            <a:r>
              <a:rPr lang="es-ES" sz="2800" dirty="0"/>
              <a:t>Donde:</a:t>
            </a:r>
          </a:p>
          <a:p>
            <a:pPr algn="just">
              <a:buNone/>
            </a:pPr>
            <a:r>
              <a:rPr lang="es-ES" sz="2800" dirty="0"/>
              <a:t>r: es el rendimiento nominal de las inversiones</a:t>
            </a:r>
          </a:p>
          <a:p>
            <a:pPr algn="just">
              <a:buNone/>
            </a:pPr>
            <a:r>
              <a:rPr lang="es-ES" sz="2800" dirty="0"/>
              <a:t>i: es la tasa de interés técnico</a:t>
            </a: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2610474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62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262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26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11</a:t>
            </a:fld>
            <a:endParaRPr lang="en-US"/>
          </a:p>
        </p:txBody>
      </p:sp>
      <p:sp>
        <p:nvSpPr>
          <p:cNvPr id="282626" name="Rectangle 2"/>
          <p:cNvSpPr>
            <a:spLocks noGrp="1" noChangeArrowheads="1"/>
          </p:cNvSpPr>
          <p:nvPr>
            <p:ph type="title"/>
          </p:nvPr>
        </p:nvSpPr>
        <p:spPr>
          <a:xfrm>
            <a:off x="990600" y="332656"/>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Ejemplo Numérico</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Monto del Beneficio Inicial</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 – Condiciones Actuales – </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299294"/>
            <a:ext cx="8208466" cy="1913682"/>
          </a:xfrm>
        </p:spPr>
        <p:txBody>
          <a:bodyPr/>
          <a:lstStyle/>
          <a:p>
            <a:pPr algn="just"/>
            <a:r>
              <a:rPr lang="es-ES" sz="2800" dirty="0"/>
              <a:t>Montos mensuales de jubilación para diferentes edades de ingreso considerando:</a:t>
            </a:r>
          </a:p>
          <a:p>
            <a:pPr lvl="1" algn="just"/>
            <a:r>
              <a:rPr lang="es-ES" sz="2400" dirty="0"/>
              <a:t>afiliado masculino</a:t>
            </a:r>
          </a:p>
          <a:p>
            <a:pPr lvl="1" algn="just"/>
            <a:r>
              <a:rPr lang="es-ES" sz="2400" dirty="0"/>
              <a:t>casado con una esposa 5 años menor </a:t>
            </a:r>
          </a:p>
          <a:p>
            <a:pPr lvl="1" algn="just"/>
            <a:r>
              <a:rPr lang="es-ES" sz="2400" dirty="0"/>
              <a:t>edad estimada de jubilación de 65 años</a:t>
            </a: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pic>
        <p:nvPicPr>
          <p:cNvPr id="3" name="Imagen 2">
            <a:extLst>
              <a:ext uri="{FF2B5EF4-FFF2-40B4-BE49-F238E27FC236}">
                <a16:creationId xmlns:a16="http://schemas.microsoft.com/office/drawing/2014/main" id="{B8E11C42-15E5-4ECB-871E-63EA5BF9E081}"/>
              </a:ext>
            </a:extLst>
          </p:cNvPr>
          <p:cNvPicPr>
            <a:picLocks noChangeAspect="1"/>
          </p:cNvPicPr>
          <p:nvPr/>
        </p:nvPicPr>
        <p:blipFill>
          <a:blip r:embed="rId3"/>
          <a:stretch>
            <a:fillRect/>
          </a:stretch>
        </p:blipFill>
        <p:spPr>
          <a:xfrm>
            <a:off x="1691680" y="3645024"/>
            <a:ext cx="5472608" cy="2944125"/>
          </a:xfrm>
          <a:prstGeom prst="rect">
            <a:avLst/>
          </a:prstGeom>
        </p:spPr>
      </p:pic>
    </p:spTree>
    <p:extLst>
      <p:ext uri="{BB962C8B-B14F-4D97-AF65-F5344CB8AC3E}">
        <p14:creationId xmlns:p14="http://schemas.microsoft.com/office/powerpoint/2010/main" val="1342998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6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262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12</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Ejemplo Numérico</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Ajuste de la prestación</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083270"/>
            <a:ext cx="8496498" cy="5370066"/>
          </a:xfrm>
        </p:spPr>
        <p:txBody>
          <a:bodyPr/>
          <a:lstStyle/>
          <a:p>
            <a:pPr algn="just"/>
            <a:r>
              <a:rPr lang="es-ES" sz="2800" dirty="0"/>
              <a:t>Beneficio inicial es de $ 386.976 (Base Masculino Ingreso a los 30 años)</a:t>
            </a:r>
          </a:p>
          <a:p>
            <a:pPr algn="just"/>
            <a:r>
              <a:rPr lang="es-ES" sz="2800" dirty="0"/>
              <a:t>Inflación: 100%</a:t>
            </a:r>
          </a:p>
          <a:p>
            <a:pPr algn="just"/>
            <a:r>
              <a:rPr lang="es-ES" sz="2800" dirty="0"/>
              <a:t>Rendimiento Real de las Inversiones: 4% (tasa técnica)</a:t>
            </a:r>
          </a:p>
          <a:p>
            <a:pPr algn="just"/>
            <a:r>
              <a:rPr lang="es-ES" sz="2800" dirty="0"/>
              <a:t>Rendimiento Nominal de las Inversiones: 108%</a:t>
            </a:r>
          </a:p>
          <a:p>
            <a:pPr algn="just"/>
            <a:r>
              <a:rPr lang="es-ES" sz="2800" dirty="0"/>
              <a:t>Fórmula:</a:t>
            </a:r>
          </a:p>
          <a:p>
            <a:pPr lvl="1" algn="just"/>
            <a:r>
              <a:rPr lang="es-ES" sz="2400" dirty="0"/>
              <a:t>B(t)= B(t-1)* (1+r) / (1+i)</a:t>
            </a:r>
          </a:p>
          <a:p>
            <a:pPr lvl="1" algn="just"/>
            <a:r>
              <a:rPr lang="es-ES" sz="2400" dirty="0"/>
              <a:t>$773.953= 386.976 * (1 + 108%) / (1 + 4%)</a:t>
            </a:r>
          </a:p>
          <a:p>
            <a:pPr algn="just">
              <a:buNone/>
            </a:pPr>
            <a:r>
              <a:rPr lang="es-ES" sz="2800" b="1" dirty="0"/>
              <a:t>	</a:t>
            </a:r>
            <a:endParaRPr lang="es-ES" sz="28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1514196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6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26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262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262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8262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26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13</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Ejemplo Numérico </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Ajuste de la prestación</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083270"/>
            <a:ext cx="8496498" cy="5370066"/>
          </a:xfrm>
        </p:spPr>
        <p:txBody>
          <a:bodyPr/>
          <a:lstStyle/>
          <a:p>
            <a:pPr algn="just"/>
            <a:r>
              <a:rPr lang="es-ES" sz="2800" dirty="0"/>
              <a:t>El incremento del beneficio es del 100% acorde con la inflación. </a:t>
            </a:r>
          </a:p>
          <a:p>
            <a:pPr algn="just"/>
            <a:endParaRPr lang="es-ES" sz="2800" dirty="0"/>
          </a:p>
          <a:p>
            <a:pPr algn="just"/>
            <a:r>
              <a:rPr lang="es-ES" sz="2800" dirty="0"/>
              <a:t>Si el rendimiento nominal no alcanza el 108%, entonces el ajuste sería menor a la inflación y en caso contrario mayor.</a:t>
            </a:r>
          </a:p>
          <a:p>
            <a:pPr algn="just"/>
            <a:endParaRPr lang="es-ES" sz="2800" dirty="0"/>
          </a:p>
          <a:p>
            <a:pPr algn="just"/>
            <a:r>
              <a:rPr lang="es-ES" sz="2800" dirty="0"/>
              <a:t>De ahí la importancia de:</a:t>
            </a:r>
          </a:p>
          <a:p>
            <a:pPr lvl="1" algn="just"/>
            <a:r>
              <a:rPr lang="es-ES" sz="2400" dirty="0"/>
              <a:t>considerar una tasa de interés técnica razonable</a:t>
            </a:r>
          </a:p>
          <a:p>
            <a:pPr lvl="1" algn="just"/>
            <a:r>
              <a:rPr lang="es-ES" sz="2400" dirty="0"/>
              <a:t>maximizar los rendimientos de las inversiones</a:t>
            </a:r>
          </a:p>
          <a:p>
            <a:pPr algn="just">
              <a:buNone/>
            </a:pPr>
            <a:endParaRPr lang="es-ES" sz="2800" b="1" dirty="0"/>
          </a:p>
          <a:p>
            <a:pPr algn="just">
              <a:buNone/>
            </a:pPr>
            <a:endParaRPr lang="es-ES" sz="2800" b="1" dirty="0"/>
          </a:p>
          <a:p>
            <a:pPr algn="just"/>
            <a:endParaRPr lang="es-ES" sz="2800" dirty="0"/>
          </a:p>
          <a:p>
            <a:pPr algn="just"/>
            <a:endParaRPr lang="es-ES" sz="28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2422476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62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262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26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14</a:t>
            </a:fld>
            <a:endParaRPr lang="en-US"/>
          </a:p>
        </p:txBody>
      </p:sp>
      <p:sp>
        <p:nvSpPr>
          <p:cNvPr id="282626" name="Rectangle 2"/>
          <p:cNvSpPr>
            <a:spLocks noGrp="1" noChangeArrowheads="1"/>
          </p:cNvSpPr>
          <p:nvPr>
            <p:ph type="title"/>
          </p:nvPr>
        </p:nvSpPr>
        <p:spPr>
          <a:xfrm>
            <a:off x="990600" y="332656"/>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Ejemplo Numérico</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Ingresante Actual</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 – Valores a diciembre de 2023 – </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299294"/>
            <a:ext cx="8208466" cy="1913682"/>
          </a:xfrm>
        </p:spPr>
        <p:txBody>
          <a:bodyPr/>
          <a:lstStyle/>
          <a:p>
            <a:pPr algn="just"/>
            <a:r>
              <a:rPr lang="es-ES" sz="2800" dirty="0"/>
              <a:t>Montos mensuales de jubilación para diferentes edades de ingreso considerando:</a:t>
            </a:r>
          </a:p>
          <a:p>
            <a:pPr lvl="1" algn="just"/>
            <a:r>
              <a:rPr lang="es-ES" sz="2400" dirty="0"/>
              <a:t>afiliado masculino</a:t>
            </a:r>
          </a:p>
          <a:p>
            <a:pPr lvl="1" algn="just"/>
            <a:r>
              <a:rPr lang="es-ES" sz="2400" dirty="0"/>
              <a:t>casado con una esposa 5 años menor </a:t>
            </a:r>
          </a:p>
          <a:p>
            <a:pPr lvl="1" algn="just"/>
            <a:r>
              <a:rPr lang="es-ES" sz="2400" dirty="0"/>
              <a:t>edad estimada de jubilación de 65 años</a:t>
            </a: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pic>
        <p:nvPicPr>
          <p:cNvPr id="2" name="Imagen 1">
            <a:extLst>
              <a:ext uri="{FF2B5EF4-FFF2-40B4-BE49-F238E27FC236}">
                <a16:creationId xmlns:a16="http://schemas.microsoft.com/office/drawing/2014/main" id="{2CDAF856-7553-4EE2-8C1D-BF74F812710C}"/>
              </a:ext>
            </a:extLst>
          </p:cNvPr>
          <p:cNvPicPr>
            <a:picLocks noChangeAspect="1"/>
          </p:cNvPicPr>
          <p:nvPr/>
        </p:nvPicPr>
        <p:blipFill>
          <a:blip r:embed="rId3"/>
          <a:stretch>
            <a:fillRect/>
          </a:stretch>
        </p:blipFill>
        <p:spPr>
          <a:xfrm>
            <a:off x="2540000" y="3789040"/>
            <a:ext cx="4013200" cy="2159000"/>
          </a:xfrm>
          <a:prstGeom prst="rect">
            <a:avLst/>
          </a:prstGeom>
        </p:spPr>
      </p:pic>
    </p:spTree>
    <p:extLst>
      <p:ext uri="{BB962C8B-B14F-4D97-AF65-F5344CB8AC3E}">
        <p14:creationId xmlns:p14="http://schemas.microsoft.com/office/powerpoint/2010/main" val="92170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6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262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15</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Ejemplo Numérico </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Aportes Históricos </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 Valores a Diciembre de 2023 –</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443310"/>
            <a:ext cx="8208466" cy="1913682"/>
          </a:xfrm>
        </p:spPr>
        <p:txBody>
          <a:bodyPr/>
          <a:lstStyle/>
          <a:p>
            <a:pPr algn="just"/>
            <a:r>
              <a:rPr lang="es-ES" sz="2800" dirty="0"/>
              <a:t>Si consideramos los niveles de aportes históricos de la “Categoría 1” desde junio de 2000 a diciembre de 2023, y se considera la rentabilidad histórica de la Caja, se tienen los siguientes valores:</a:t>
            </a: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323974" y="5301208"/>
            <a:ext cx="8208466" cy="14401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just">
              <a:spcBef>
                <a:spcPct val="20000"/>
              </a:spcBef>
            </a:pPr>
            <a:r>
              <a:rPr lang="es-ES" sz="1800" b="1" i="1" dirty="0"/>
              <a:t>Artículo 26: </a:t>
            </a:r>
            <a:r>
              <a:rPr lang="es-ES" sz="1800" i="1" dirty="0"/>
              <a:t>Aquellos afiliados que ingresen a la Caja con edad igual o mayor a los 40 años, podrán optar por realizar los aportes que correspondan a los que ingresan con una edad igual o mayor a los 25 años, en tal caso las prestaciones establecidas en el Art. 39º serán proporcionales al capital aportado.</a:t>
            </a:r>
          </a:p>
        </p:txBody>
      </p:sp>
      <p:pic>
        <p:nvPicPr>
          <p:cNvPr id="4" name="Imagen 3">
            <a:extLst>
              <a:ext uri="{FF2B5EF4-FFF2-40B4-BE49-F238E27FC236}">
                <a16:creationId xmlns:a16="http://schemas.microsoft.com/office/drawing/2014/main" id="{5B748B49-43FA-4D95-9886-3C77DC8C2EEF}"/>
              </a:ext>
            </a:extLst>
          </p:cNvPr>
          <p:cNvPicPr>
            <a:picLocks noChangeAspect="1"/>
          </p:cNvPicPr>
          <p:nvPr/>
        </p:nvPicPr>
        <p:blipFill>
          <a:blip r:embed="rId3"/>
          <a:stretch>
            <a:fillRect/>
          </a:stretch>
        </p:blipFill>
        <p:spPr>
          <a:xfrm>
            <a:off x="1979712" y="3140968"/>
            <a:ext cx="4972050" cy="2159000"/>
          </a:xfrm>
          <a:prstGeom prst="rect">
            <a:avLst/>
          </a:prstGeom>
        </p:spPr>
      </p:pic>
    </p:spTree>
    <p:extLst>
      <p:ext uri="{BB962C8B-B14F-4D97-AF65-F5344CB8AC3E}">
        <p14:creationId xmlns:p14="http://schemas.microsoft.com/office/powerpoint/2010/main" val="199769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16</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Comparación de Ejemplos</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083270"/>
            <a:ext cx="8208466" cy="1913682"/>
          </a:xfrm>
        </p:spPr>
        <p:txBody>
          <a:bodyPr/>
          <a:lstStyle/>
          <a:p>
            <a:pPr algn="just"/>
            <a:r>
              <a:rPr lang="es-ES" sz="2800" dirty="0"/>
              <a:t>La diferencia para la edad de ingreso 25 años, entre los </a:t>
            </a:r>
            <a:r>
              <a:rPr lang="es-ES" sz="2800" b="1" dirty="0"/>
              <a:t>$205.039 </a:t>
            </a:r>
            <a:r>
              <a:rPr lang="es-ES" sz="2800" dirty="0"/>
              <a:t>del ejemplo “Ingresante Actual” respecto de los </a:t>
            </a:r>
            <a:r>
              <a:rPr lang="es-ES" sz="2800" b="1" dirty="0"/>
              <a:t>$180.122 </a:t>
            </a:r>
            <a:r>
              <a:rPr lang="es-ES" sz="2800" dirty="0"/>
              <a:t>del ejemplo “Aportes Históricos” responde a que el nivel de los aportes históricos realizados ajustados a hoy son inferiores a los niveles de aportes a diciembre de 2023 ($ 32.300), lo que reduce el saldo acumulado y por lo tanto la estimación del beneficio inicial.</a:t>
            </a:r>
          </a:p>
          <a:p>
            <a:pPr algn="just"/>
            <a:r>
              <a:rPr lang="es-ES" sz="2800" dirty="0"/>
              <a:t>Los afiliados mayores de 40 años que se adhirieron al artículo 26 poseen beneficios sustancialmente menores, acorde con los menores aportes realizados respecto de los planteados en las escalas de aportes.</a:t>
            </a: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3749652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17</a:t>
            </a:fld>
            <a:endParaRPr lang="en-US"/>
          </a:p>
        </p:txBody>
      </p:sp>
      <p:sp>
        <p:nvSpPr>
          <p:cNvPr id="282626" name="Rectangle 2"/>
          <p:cNvSpPr>
            <a:spLocks noGrp="1" noChangeArrowheads="1"/>
          </p:cNvSpPr>
          <p:nvPr>
            <p:ph type="title"/>
          </p:nvPr>
        </p:nvSpPr>
        <p:spPr>
          <a:xfrm>
            <a:off x="990600" y="228600"/>
            <a:ext cx="790188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Evolución de los Aportes</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Categoría 1</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251520" y="4971702"/>
            <a:ext cx="8208466" cy="112159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0" fontAlgn="base" latinLnBrk="0" hangingPunct="0">
              <a:lnSpc>
                <a:spcPct val="100000"/>
              </a:lnSpc>
              <a:spcBef>
                <a:spcPct val="20000"/>
              </a:spcBef>
              <a:spcAft>
                <a:spcPct val="0"/>
              </a:spcAft>
              <a:buClrTx/>
              <a:buSzTx/>
              <a:tabLst/>
              <a:defRPr/>
            </a:pPr>
            <a:r>
              <a:rPr kumimoji="0" lang="es-ES" sz="2800" i="0" u="none" strike="noStrike" kern="0" cap="none" spc="0" normalizeH="0" baseline="0" noProof="0" dirty="0">
                <a:ln>
                  <a:noFill/>
                </a:ln>
                <a:solidFill>
                  <a:schemeClr val="tx1"/>
                </a:solidFill>
                <a:effectLst/>
                <a:uLnTx/>
                <a:uFillTx/>
                <a:latin typeface="+mn-lt"/>
                <a:ea typeface="+mn-ea"/>
                <a:cs typeface="+mn-cs"/>
              </a:rPr>
              <a:t>	Los aportes mensuales inician en $72 a junio de 2.000 alcanzando un valor de $62.826 a abril de 2024</a:t>
            </a:r>
            <a:r>
              <a:rPr kumimoji="0" lang="es-ES" sz="2800" i="0" u="none" strike="noStrike" kern="0" cap="none" spc="0" normalizeH="0" noProof="0" dirty="0">
                <a:ln>
                  <a:noFill/>
                </a:ln>
                <a:solidFill>
                  <a:schemeClr val="tx1"/>
                </a:solidFill>
                <a:effectLst/>
                <a:uLnTx/>
                <a:uFillTx/>
                <a:latin typeface="+mn-lt"/>
                <a:ea typeface="+mn-ea"/>
                <a:cs typeface="+mn-cs"/>
              </a:rPr>
              <a:t>.</a:t>
            </a:r>
            <a:endParaRPr lang="es-ES" sz="2800" kern="0" dirty="0">
              <a:latin typeface="+mn-lt"/>
            </a:endParaRPr>
          </a:p>
        </p:txBody>
      </p:sp>
      <p:pic>
        <p:nvPicPr>
          <p:cNvPr id="3" name="Imagen 2">
            <a:extLst>
              <a:ext uri="{FF2B5EF4-FFF2-40B4-BE49-F238E27FC236}">
                <a16:creationId xmlns:a16="http://schemas.microsoft.com/office/drawing/2014/main" id="{37A51B64-B0D6-44BC-86DC-4768A7CDC1BC}"/>
              </a:ext>
            </a:extLst>
          </p:cNvPr>
          <p:cNvPicPr>
            <a:picLocks noChangeAspect="1"/>
          </p:cNvPicPr>
          <p:nvPr/>
        </p:nvPicPr>
        <p:blipFill>
          <a:blip r:embed="rId3"/>
          <a:stretch>
            <a:fillRect/>
          </a:stretch>
        </p:blipFill>
        <p:spPr>
          <a:xfrm>
            <a:off x="1313688" y="1918716"/>
            <a:ext cx="6516624" cy="3020568"/>
          </a:xfrm>
          <a:prstGeom prst="rect">
            <a:avLst/>
          </a:prstGeom>
        </p:spPr>
      </p:pic>
    </p:spTree>
    <p:extLst>
      <p:ext uri="{BB962C8B-B14F-4D97-AF65-F5344CB8AC3E}">
        <p14:creationId xmlns:p14="http://schemas.microsoft.com/office/powerpoint/2010/main" val="1556959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18</a:t>
            </a:fld>
            <a:endParaRPr lang="en-US"/>
          </a:p>
        </p:txBody>
      </p:sp>
      <p:sp>
        <p:nvSpPr>
          <p:cNvPr id="282626" name="Rectangle 2"/>
          <p:cNvSpPr>
            <a:spLocks noGrp="1" noChangeArrowheads="1"/>
          </p:cNvSpPr>
          <p:nvPr>
            <p:ph type="title"/>
          </p:nvPr>
        </p:nvSpPr>
        <p:spPr>
          <a:xfrm>
            <a:off x="990600" y="228600"/>
            <a:ext cx="790188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Evolución de los Aportes </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(en términos reales)  Categoría 1</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3"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107504" y="4755678"/>
            <a:ext cx="8208466" cy="112159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0" fontAlgn="base" latinLnBrk="0" hangingPunct="0">
              <a:lnSpc>
                <a:spcPct val="100000"/>
              </a:lnSpc>
              <a:spcBef>
                <a:spcPct val="20000"/>
              </a:spcBef>
              <a:spcAft>
                <a:spcPct val="0"/>
              </a:spcAft>
              <a:buClrTx/>
              <a:buSzTx/>
              <a:tabLst/>
              <a:defRPr/>
            </a:pPr>
            <a:r>
              <a:rPr kumimoji="0" lang="es-ES" sz="2800" i="0" u="none" strike="noStrike" kern="0" cap="none" spc="0" normalizeH="0" baseline="0" noProof="0" dirty="0">
                <a:ln>
                  <a:noFill/>
                </a:ln>
                <a:solidFill>
                  <a:schemeClr val="tx1"/>
                </a:solidFill>
                <a:effectLst/>
                <a:uLnTx/>
                <a:uFillTx/>
                <a:latin typeface="+mn-lt"/>
                <a:ea typeface="+mn-ea"/>
                <a:cs typeface="+mn-cs"/>
              </a:rPr>
              <a:t>	Expresando en valores de abril de 2024,</a:t>
            </a:r>
            <a:r>
              <a:rPr kumimoji="0" lang="es-ES" sz="2800" i="0" u="none" strike="noStrike" kern="0" cap="none" spc="0" normalizeH="0" noProof="0" dirty="0">
                <a:ln>
                  <a:noFill/>
                </a:ln>
                <a:solidFill>
                  <a:schemeClr val="tx1"/>
                </a:solidFill>
                <a:effectLst/>
                <a:uLnTx/>
                <a:uFillTx/>
                <a:latin typeface="+mn-lt"/>
                <a:ea typeface="+mn-ea"/>
                <a:cs typeface="+mn-cs"/>
              </a:rPr>
              <a:t> los aportes mensuales históricos siempre fueron menores a los actuales, con un valor de $13.017 a diciembre de 2007 como valor más bajo.</a:t>
            </a:r>
            <a:endParaRPr lang="es-ES" sz="2800" kern="0" dirty="0">
              <a:latin typeface="+mn-lt"/>
            </a:endParaRPr>
          </a:p>
        </p:txBody>
      </p:sp>
      <p:pic>
        <p:nvPicPr>
          <p:cNvPr id="3" name="Imagen 2">
            <a:extLst>
              <a:ext uri="{FF2B5EF4-FFF2-40B4-BE49-F238E27FC236}">
                <a16:creationId xmlns:a16="http://schemas.microsoft.com/office/drawing/2014/main" id="{5955AF0A-722E-4202-AC21-7F8374E5D670}"/>
              </a:ext>
            </a:extLst>
          </p:cNvPr>
          <p:cNvPicPr>
            <a:picLocks noChangeAspect="1"/>
          </p:cNvPicPr>
          <p:nvPr/>
        </p:nvPicPr>
        <p:blipFill>
          <a:blip r:embed="rId4"/>
          <a:stretch>
            <a:fillRect/>
          </a:stretch>
        </p:blipFill>
        <p:spPr>
          <a:xfrm>
            <a:off x="1323594" y="1484784"/>
            <a:ext cx="6496812" cy="3020568"/>
          </a:xfrm>
          <a:prstGeom prst="rect">
            <a:avLst/>
          </a:prstGeom>
        </p:spPr>
      </p:pic>
    </p:spTree>
    <p:extLst>
      <p:ext uri="{BB962C8B-B14F-4D97-AF65-F5344CB8AC3E}">
        <p14:creationId xmlns:p14="http://schemas.microsoft.com/office/powerpoint/2010/main" val="3254695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19</a:t>
            </a:fld>
            <a:endParaRPr lang="en-US"/>
          </a:p>
        </p:txBody>
      </p:sp>
      <p:sp>
        <p:nvSpPr>
          <p:cNvPr id="282626" name="Rectangle 2"/>
          <p:cNvSpPr>
            <a:spLocks noGrp="1" noChangeArrowheads="1"/>
          </p:cNvSpPr>
          <p:nvPr>
            <p:ph type="title"/>
          </p:nvPr>
        </p:nvSpPr>
        <p:spPr>
          <a:xfrm>
            <a:off x="990600" y="228600"/>
            <a:ext cx="790188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Evolución de los Aportes </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(en términos reales)  desde el 2016</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251520" y="4971702"/>
            <a:ext cx="8208466" cy="112159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0" fontAlgn="base" latinLnBrk="0" hangingPunct="0">
              <a:lnSpc>
                <a:spcPct val="100000"/>
              </a:lnSpc>
              <a:spcBef>
                <a:spcPct val="20000"/>
              </a:spcBef>
              <a:spcAft>
                <a:spcPct val="0"/>
              </a:spcAft>
              <a:buClrTx/>
              <a:buSzTx/>
              <a:tabLst/>
              <a:defRPr/>
            </a:pPr>
            <a:r>
              <a:rPr kumimoji="0" lang="es-ES" sz="2800" i="0" u="none" strike="noStrike" kern="0" cap="none" spc="0" normalizeH="0" baseline="0" noProof="0" dirty="0">
                <a:ln>
                  <a:noFill/>
                </a:ln>
                <a:solidFill>
                  <a:schemeClr val="tx1"/>
                </a:solidFill>
                <a:effectLst/>
                <a:uLnTx/>
                <a:uFillTx/>
                <a:latin typeface="+mn-lt"/>
                <a:ea typeface="+mn-ea"/>
                <a:cs typeface="+mn-cs"/>
              </a:rPr>
              <a:t>	Expresados en valores a abril de 2024, </a:t>
            </a:r>
            <a:r>
              <a:rPr lang="es-ES" sz="2800" kern="0" dirty="0">
                <a:latin typeface="+mn-lt"/>
              </a:rPr>
              <a:t>los </a:t>
            </a:r>
            <a:r>
              <a:rPr kumimoji="0" lang="es-ES" sz="2800" i="0" u="none" strike="noStrike" kern="0" cap="none" spc="0" normalizeH="0" noProof="0" dirty="0">
                <a:ln>
                  <a:noFill/>
                </a:ln>
                <a:solidFill>
                  <a:schemeClr val="tx1"/>
                </a:solidFill>
                <a:effectLst/>
                <a:uLnTx/>
                <a:uFillTx/>
                <a:latin typeface="+mn-lt"/>
                <a:ea typeface="+mn-ea"/>
                <a:cs typeface="+mn-cs"/>
              </a:rPr>
              <a:t>aportes mensuales históricos desde el 2016 han sido similares a los actuales.</a:t>
            </a:r>
            <a:endParaRPr lang="es-ES" sz="2800" kern="0" dirty="0">
              <a:latin typeface="+mn-lt"/>
            </a:endParaRPr>
          </a:p>
        </p:txBody>
      </p:sp>
      <p:pic>
        <p:nvPicPr>
          <p:cNvPr id="3" name="Imagen 2">
            <a:extLst>
              <a:ext uri="{FF2B5EF4-FFF2-40B4-BE49-F238E27FC236}">
                <a16:creationId xmlns:a16="http://schemas.microsoft.com/office/drawing/2014/main" id="{041CB9C2-504F-42B4-A254-DCCEE443CFE3}"/>
              </a:ext>
            </a:extLst>
          </p:cNvPr>
          <p:cNvPicPr>
            <a:picLocks noChangeAspect="1"/>
          </p:cNvPicPr>
          <p:nvPr/>
        </p:nvPicPr>
        <p:blipFill>
          <a:blip r:embed="rId3"/>
          <a:stretch>
            <a:fillRect/>
          </a:stretch>
        </p:blipFill>
        <p:spPr>
          <a:xfrm>
            <a:off x="1322832" y="1917192"/>
            <a:ext cx="6498336" cy="3023616"/>
          </a:xfrm>
          <a:prstGeom prst="rect">
            <a:avLst/>
          </a:prstGeom>
        </p:spPr>
      </p:pic>
    </p:spTree>
    <p:extLst>
      <p:ext uri="{BB962C8B-B14F-4D97-AF65-F5344CB8AC3E}">
        <p14:creationId xmlns:p14="http://schemas.microsoft.com/office/powerpoint/2010/main" val="1759008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0" y="3140968"/>
            <a:ext cx="8964488" cy="1143000"/>
          </a:xfrm>
        </p:spPr>
        <p:txBody>
          <a:bodyPr/>
          <a:lstStyle/>
          <a:p>
            <a:pPr marL="742950" indent="-742950" algn="l">
              <a:defRPr/>
            </a:pPr>
            <a:r>
              <a:rPr lang="es-AR" sz="4000" b="1" dirty="0">
                <a:solidFill>
                  <a:srgbClr val="000099"/>
                </a:solidFill>
                <a:effectLst>
                  <a:outerShdw blurRad="38100" dist="38100" dir="2700000" algn="tl">
                    <a:srgbClr val="C0C0C0"/>
                  </a:outerShdw>
                </a:effectLst>
                <a:latin typeface="Garamond" pitchFamily="18" charset="0"/>
              </a:rPr>
              <a:t>	I.- Esquema Básico de la Caja</a:t>
            </a:r>
            <a:br>
              <a:rPr lang="es-AR" sz="4000" b="1" dirty="0">
                <a:solidFill>
                  <a:srgbClr val="000099"/>
                </a:solidFill>
                <a:effectLst>
                  <a:outerShdw blurRad="38100" dist="38100" dir="2700000" algn="tl">
                    <a:srgbClr val="C0C0C0"/>
                  </a:outerShdw>
                </a:effectLst>
                <a:latin typeface="Garamond" pitchFamily="18" charset="0"/>
              </a:rPr>
            </a:br>
            <a:br>
              <a:rPr lang="es-AR" sz="4000" b="1" dirty="0">
                <a:solidFill>
                  <a:srgbClr val="000099"/>
                </a:solidFill>
                <a:effectLst>
                  <a:outerShdw blurRad="38100" dist="38100" dir="2700000" algn="tl">
                    <a:srgbClr val="C0C0C0"/>
                  </a:outerShdw>
                </a:effectLst>
                <a:latin typeface="Garamond" pitchFamily="18" charset="0"/>
              </a:rPr>
            </a:br>
            <a:r>
              <a:rPr lang="es-AR" sz="4000" b="1" dirty="0">
                <a:solidFill>
                  <a:srgbClr val="000099"/>
                </a:solidFill>
                <a:effectLst>
                  <a:outerShdw blurRad="38100" dist="38100" dir="2700000" algn="tl">
                    <a:srgbClr val="C0C0C0"/>
                  </a:outerShdw>
                </a:effectLst>
                <a:latin typeface="Garamond" pitchFamily="18" charset="0"/>
              </a:rPr>
              <a:t>II.- Anticipo de Rentabilidad</a:t>
            </a:r>
            <a:br>
              <a:rPr lang="es-AR" sz="4000" b="1" dirty="0">
                <a:solidFill>
                  <a:srgbClr val="000099"/>
                </a:solidFill>
                <a:effectLst>
                  <a:outerShdw blurRad="38100" dist="38100" dir="2700000" algn="tl">
                    <a:srgbClr val="C0C0C0"/>
                  </a:outerShdw>
                </a:effectLst>
                <a:latin typeface="Garamond" pitchFamily="18" charset="0"/>
              </a:rPr>
            </a:br>
            <a:br>
              <a:rPr lang="es-AR" sz="4000" b="1" dirty="0">
                <a:solidFill>
                  <a:srgbClr val="000099"/>
                </a:solidFill>
                <a:effectLst>
                  <a:outerShdw blurRad="38100" dist="38100" dir="2700000" algn="tl">
                    <a:srgbClr val="C0C0C0"/>
                  </a:outerShdw>
                </a:effectLst>
                <a:latin typeface="Garamond" pitchFamily="18" charset="0"/>
              </a:rPr>
            </a:br>
            <a:r>
              <a:rPr lang="es-AR" sz="4000" b="1" dirty="0">
                <a:solidFill>
                  <a:srgbClr val="000099"/>
                </a:solidFill>
                <a:effectLst>
                  <a:outerShdw blurRad="38100" dist="38100" dir="2700000" algn="tl">
                    <a:srgbClr val="C0C0C0"/>
                  </a:outerShdw>
                </a:effectLst>
                <a:latin typeface="Garamond" pitchFamily="18" charset="0"/>
              </a:rPr>
              <a:t>III.- Otros Temas</a:t>
            </a:r>
            <a:br>
              <a:rPr lang="es-AR" sz="4000" b="1" dirty="0">
                <a:solidFill>
                  <a:srgbClr val="000099"/>
                </a:solidFill>
                <a:effectLst>
                  <a:outerShdw blurRad="38100" dist="38100" dir="2700000" algn="tl">
                    <a:srgbClr val="C0C0C0"/>
                  </a:outerShdw>
                </a:effectLst>
                <a:latin typeface="Garamond" pitchFamily="18" charset="0"/>
              </a:rPr>
            </a:br>
            <a:endParaRPr lang="es-AR" sz="3200" dirty="0">
              <a:solidFill>
                <a:schemeClr val="tx1"/>
              </a:solidFill>
            </a:endParaRPr>
          </a:p>
        </p:txBody>
      </p:sp>
      <p:sp>
        <p:nvSpPr>
          <p:cNvPr id="6147" name="1 Marcador de número de diapositiva"/>
          <p:cNvSpPr>
            <a:spLocks noGrp="1"/>
          </p:cNvSpPr>
          <p:nvPr>
            <p:ph type="sldNum" sz="quarter" idx="12"/>
          </p:nvPr>
        </p:nvSpPr>
        <p:spPr>
          <a:noFill/>
        </p:spPr>
        <p:txBody>
          <a:bodyPr/>
          <a:lstStyle/>
          <a:p>
            <a:fld id="{D8908718-6DA0-4BBE-B2C1-750C498D67ED}" type="slidenum">
              <a:rPr lang="en-US"/>
              <a:pPr/>
              <a:t>2</a:t>
            </a:fld>
            <a:endParaRPr lang="en-US"/>
          </a:p>
        </p:txBody>
      </p:sp>
      <p:pic>
        <p:nvPicPr>
          <p:cNvPr id="6148" name="Picture 18" descr="LOGO nuevo2005_para insertar"/>
          <p:cNvPicPr>
            <a:picLocks noChangeAspect="1" noChangeArrowheads="1"/>
          </p:cNvPicPr>
          <p:nvPr/>
        </p:nvPicPr>
        <p:blipFill>
          <a:blip r:embed="rId2" cstate="print"/>
          <a:srcRect/>
          <a:stretch>
            <a:fillRect/>
          </a:stretch>
        </p:blipFill>
        <p:spPr bwMode="auto">
          <a:xfrm>
            <a:off x="65088" y="260350"/>
            <a:ext cx="762000" cy="762000"/>
          </a:xfrm>
          <a:prstGeom prst="rect">
            <a:avLst/>
          </a:prstGeom>
          <a:noFill/>
          <a:ln w="9525">
            <a:noFill/>
            <a:miter lim="800000"/>
            <a:headEnd/>
            <a:tailEnd/>
          </a:ln>
        </p:spPr>
      </p:pic>
      <p:sp>
        <p:nvSpPr>
          <p:cNvPr id="6" name="Rectangle 3"/>
          <p:cNvSpPr txBox="1">
            <a:spLocks noChangeArrowheads="1"/>
          </p:cNvSpPr>
          <p:nvPr/>
        </p:nvSpPr>
        <p:spPr>
          <a:xfrm>
            <a:off x="251520" y="3068960"/>
            <a:ext cx="8208466" cy="3096344"/>
          </a:xfrm>
          <a:prstGeom prst="rect">
            <a:avLst/>
          </a:prstGeom>
        </p:spPr>
        <p:txBody>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_tradnl" sz="28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20</a:t>
            </a:fld>
            <a:endParaRPr lang="en-US"/>
          </a:p>
        </p:txBody>
      </p:sp>
      <p:sp>
        <p:nvSpPr>
          <p:cNvPr id="282626" name="Rectangle 2"/>
          <p:cNvSpPr>
            <a:spLocks noGrp="1" noChangeArrowheads="1"/>
          </p:cNvSpPr>
          <p:nvPr>
            <p:ph type="title"/>
          </p:nvPr>
        </p:nvSpPr>
        <p:spPr>
          <a:xfrm>
            <a:off x="990600" y="228600"/>
            <a:ext cx="790188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Rendimiento de Inversiones</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323528" y="5547766"/>
            <a:ext cx="8208466" cy="19136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kumimoji="0" lang="es-ES" sz="2800" i="0" u="none" strike="noStrike" kern="0" cap="none" spc="0" normalizeH="0" baseline="0" noProof="0" dirty="0">
                <a:ln>
                  <a:noFill/>
                </a:ln>
                <a:solidFill>
                  <a:schemeClr val="tx1"/>
                </a:solidFill>
                <a:effectLst/>
                <a:uLnTx/>
                <a:uFillTx/>
                <a:latin typeface="+mn-lt"/>
                <a:ea typeface="+mn-ea"/>
                <a:cs typeface="+mn-cs"/>
              </a:rPr>
              <a:t>Se detalla la evolución histórica</a:t>
            </a:r>
            <a:r>
              <a:rPr kumimoji="0" lang="es-ES" sz="2800" i="0" u="none" strike="noStrike" kern="0" cap="none" spc="0" normalizeH="0" noProof="0" dirty="0">
                <a:ln>
                  <a:noFill/>
                </a:ln>
                <a:solidFill>
                  <a:schemeClr val="tx1"/>
                </a:solidFill>
                <a:effectLst/>
                <a:uLnTx/>
                <a:uFillTx/>
                <a:latin typeface="+mn-lt"/>
                <a:ea typeface="+mn-ea"/>
                <a:cs typeface="+mn-cs"/>
              </a:rPr>
              <a:t> de la rentabilidad nominal y su comparación</a:t>
            </a:r>
            <a:r>
              <a:rPr lang="es-ES" sz="2800" kern="0" dirty="0">
                <a:latin typeface="+mn-lt"/>
              </a:rPr>
              <a:t> con la evolución del IPC</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 sz="2800" b="0" i="0" u="none" strike="noStrike" kern="0" cap="none" spc="0" normalizeH="0" baseline="0" noProof="0" dirty="0">
              <a:ln>
                <a:noFill/>
              </a:ln>
              <a:solidFill>
                <a:schemeClr val="tx1"/>
              </a:solidFill>
              <a:effectLst/>
              <a:uLnTx/>
              <a:uFillTx/>
              <a:latin typeface="+mn-lt"/>
              <a:ea typeface="+mn-ea"/>
              <a:cs typeface="+mn-cs"/>
            </a:endParaRPr>
          </a:p>
        </p:txBody>
      </p:sp>
      <p:pic>
        <p:nvPicPr>
          <p:cNvPr id="2" name="Imagen 1">
            <a:extLst>
              <a:ext uri="{FF2B5EF4-FFF2-40B4-BE49-F238E27FC236}">
                <a16:creationId xmlns:a16="http://schemas.microsoft.com/office/drawing/2014/main" id="{900944F1-FE5A-43AB-A558-B23953E074B5}"/>
              </a:ext>
            </a:extLst>
          </p:cNvPr>
          <p:cNvPicPr>
            <a:picLocks noChangeAspect="1"/>
          </p:cNvPicPr>
          <p:nvPr/>
        </p:nvPicPr>
        <p:blipFill>
          <a:blip r:embed="rId3"/>
          <a:stretch>
            <a:fillRect/>
          </a:stretch>
        </p:blipFill>
        <p:spPr>
          <a:xfrm>
            <a:off x="154724" y="1114806"/>
            <a:ext cx="5569404" cy="4024335"/>
          </a:xfrm>
          <a:prstGeom prst="rect">
            <a:avLst/>
          </a:prstGeom>
        </p:spPr>
      </p:pic>
      <p:pic>
        <p:nvPicPr>
          <p:cNvPr id="5" name="Imagen 4">
            <a:extLst>
              <a:ext uri="{FF2B5EF4-FFF2-40B4-BE49-F238E27FC236}">
                <a16:creationId xmlns:a16="http://schemas.microsoft.com/office/drawing/2014/main" id="{8C91FA57-8F11-47B5-8D80-95666477EC7B}"/>
              </a:ext>
            </a:extLst>
          </p:cNvPr>
          <p:cNvPicPr>
            <a:picLocks noChangeAspect="1"/>
          </p:cNvPicPr>
          <p:nvPr/>
        </p:nvPicPr>
        <p:blipFill>
          <a:blip r:embed="rId4"/>
          <a:stretch>
            <a:fillRect/>
          </a:stretch>
        </p:blipFill>
        <p:spPr>
          <a:xfrm>
            <a:off x="5826894" y="924241"/>
            <a:ext cx="2705100" cy="4635500"/>
          </a:xfrm>
          <a:prstGeom prst="rect">
            <a:avLst/>
          </a:prstGeom>
        </p:spPr>
      </p:pic>
    </p:spTree>
    <p:extLst>
      <p:ext uri="{BB962C8B-B14F-4D97-AF65-F5344CB8AC3E}">
        <p14:creationId xmlns:p14="http://schemas.microsoft.com/office/powerpoint/2010/main" val="4098182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21</a:t>
            </a:fld>
            <a:endParaRPr lang="en-US"/>
          </a:p>
        </p:txBody>
      </p:sp>
      <p:sp>
        <p:nvSpPr>
          <p:cNvPr id="282626" name="Rectangle 2"/>
          <p:cNvSpPr>
            <a:spLocks noGrp="1" noChangeArrowheads="1"/>
          </p:cNvSpPr>
          <p:nvPr>
            <p:ph type="title"/>
          </p:nvPr>
        </p:nvSpPr>
        <p:spPr>
          <a:xfrm>
            <a:off x="990600" y="228600"/>
            <a:ext cx="790188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Rendimiento de Inversiones del 2017 -2023</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Comparación con Inflación IPC</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107504" y="3243510"/>
            <a:ext cx="8856984" cy="19136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R="0" lvl="0" algn="just" defTabSz="914400" rtl="0" eaLnBrk="0" fontAlgn="base" latinLnBrk="0" hangingPunct="0">
              <a:lnSpc>
                <a:spcPct val="100000"/>
              </a:lnSpc>
              <a:spcBef>
                <a:spcPct val="20000"/>
              </a:spcBef>
              <a:spcAft>
                <a:spcPct val="0"/>
              </a:spcAft>
              <a:buClrTx/>
              <a:buSzTx/>
              <a:tabLst/>
              <a:defRPr/>
            </a:pPr>
            <a:r>
              <a:rPr kumimoji="0" lang="es-ES" sz="2800" i="0" u="none" strike="noStrike" kern="0" cap="none" spc="0" normalizeH="0" baseline="0" noProof="0" dirty="0">
                <a:ln>
                  <a:noFill/>
                </a:ln>
                <a:solidFill>
                  <a:schemeClr val="tx1"/>
                </a:solidFill>
                <a:effectLst/>
                <a:uLnTx/>
                <a:uFillTx/>
                <a:latin typeface="+mn-lt"/>
                <a:ea typeface="+mn-ea"/>
                <a:cs typeface="+mn-cs"/>
              </a:rPr>
              <a:t>Se </a:t>
            </a:r>
            <a:r>
              <a:rPr lang="es-ES" sz="2800" kern="0" dirty="0">
                <a:latin typeface="+mn-lt"/>
              </a:rPr>
              <a:t>aprecia que los rendimientos nominales de las inversiones han (sido respecto al IPC):</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lang="es-ES" sz="2000" b="1" kern="0" dirty="0">
                <a:latin typeface="+mn-lt"/>
              </a:rPr>
              <a:t>Superiores </a:t>
            </a:r>
            <a:r>
              <a:rPr lang="es-ES" sz="2000" kern="0" dirty="0">
                <a:latin typeface="+mn-lt"/>
              </a:rPr>
              <a:t>para los años 2017 y 2018 – con rendimientos reales positivos del orden del 4.50%</a:t>
            </a:r>
          </a:p>
          <a:p>
            <a:pPr marL="342900" indent="-342900" algn="just">
              <a:spcBef>
                <a:spcPct val="20000"/>
              </a:spcBef>
              <a:buFontTx/>
              <a:buChar char="•"/>
              <a:defRPr/>
            </a:pPr>
            <a:r>
              <a:rPr lang="es-ES" sz="2000" b="1" kern="0" dirty="0"/>
              <a:t>Inferior </a:t>
            </a:r>
            <a:r>
              <a:rPr lang="es-ES" sz="2000" kern="0" dirty="0"/>
              <a:t>para el año 2021 – con rendimiento real fue negativo del 4%</a:t>
            </a:r>
          </a:p>
          <a:p>
            <a:pPr marL="342900" lvl="0" indent="-342900" algn="just">
              <a:spcBef>
                <a:spcPct val="20000"/>
              </a:spcBef>
              <a:buFontTx/>
              <a:buChar char="•"/>
              <a:defRPr/>
            </a:pPr>
            <a:r>
              <a:rPr lang="es-ES" sz="2000" b="1" kern="0" dirty="0">
                <a:latin typeface="+mn-lt"/>
              </a:rPr>
              <a:t>Sensiblemente superior </a:t>
            </a:r>
            <a:r>
              <a:rPr lang="es-ES" sz="2000" kern="0" dirty="0">
                <a:latin typeface="+mn-lt"/>
              </a:rPr>
              <a:t>en el año 2020 y 2023</a:t>
            </a:r>
            <a:r>
              <a:rPr lang="es-ES" sz="2000" kern="0" dirty="0"/>
              <a:t>– con rendimiento real positivo del superiores al 20%</a:t>
            </a:r>
            <a:endParaRPr lang="es-ES" sz="2000" kern="0" dirty="0">
              <a:latin typeface="+mn-lt"/>
            </a:endParaRPr>
          </a:p>
          <a:p>
            <a:pPr marL="342900" lvl="0" indent="-342900" algn="just">
              <a:spcBef>
                <a:spcPct val="20000"/>
              </a:spcBef>
              <a:buFontTx/>
              <a:buChar char="•"/>
              <a:defRPr/>
            </a:pPr>
            <a:r>
              <a:rPr lang="es-ES" sz="2000" b="1" kern="0" dirty="0">
                <a:latin typeface="+mn-lt"/>
              </a:rPr>
              <a:t>Sensiblemente inferior </a:t>
            </a:r>
            <a:r>
              <a:rPr lang="es-ES" sz="2000" kern="0" dirty="0">
                <a:latin typeface="+mn-lt"/>
              </a:rPr>
              <a:t>para </a:t>
            </a:r>
            <a:r>
              <a:rPr lang="es-ES" sz="2000" kern="0" dirty="0"/>
              <a:t>los años </a:t>
            </a:r>
            <a:r>
              <a:rPr lang="es-ES" sz="2000" kern="0" dirty="0">
                <a:latin typeface="+mn-lt"/>
              </a:rPr>
              <a:t>2019 y 2022 – con rendimiento real fue negativo superiores al 10%</a:t>
            </a:r>
          </a:p>
        </p:txBody>
      </p:sp>
      <p:pic>
        <p:nvPicPr>
          <p:cNvPr id="3" name="Imagen 2">
            <a:extLst>
              <a:ext uri="{FF2B5EF4-FFF2-40B4-BE49-F238E27FC236}">
                <a16:creationId xmlns:a16="http://schemas.microsoft.com/office/drawing/2014/main" id="{4DCB541D-7A1F-45DA-B82C-C6B435639656}"/>
              </a:ext>
            </a:extLst>
          </p:cNvPr>
          <p:cNvPicPr>
            <a:picLocks noChangeAspect="1"/>
          </p:cNvPicPr>
          <p:nvPr/>
        </p:nvPicPr>
        <p:blipFill>
          <a:blip r:embed="rId3"/>
          <a:stretch>
            <a:fillRect/>
          </a:stretch>
        </p:blipFill>
        <p:spPr>
          <a:xfrm>
            <a:off x="2051720" y="1196752"/>
            <a:ext cx="4340268" cy="2016224"/>
          </a:xfrm>
          <a:prstGeom prst="rect">
            <a:avLst/>
          </a:prstGeom>
        </p:spPr>
      </p:pic>
    </p:spTree>
    <p:extLst>
      <p:ext uri="{BB962C8B-B14F-4D97-AF65-F5344CB8AC3E}">
        <p14:creationId xmlns:p14="http://schemas.microsoft.com/office/powerpoint/2010/main" val="2927392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1080120" y="1124744"/>
            <a:ext cx="8964488" cy="1143000"/>
          </a:xfrm>
        </p:spPr>
        <p:txBody>
          <a:bodyPr/>
          <a:lstStyle/>
          <a:p>
            <a:pPr marL="742950" indent="-742950" algn="l">
              <a:defRPr/>
            </a:pPr>
            <a:r>
              <a:rPr lang="es-AR" sz="4000" b="1" dirty="0">
                <a:solidFill>
                  <a:srgbClr val="000099"/>
                </a:solidFill>
                <a:effectLst>
                  <a:outerShdw blurRad="38100" dist="38100" dir="2700000" algn="tl">
                    <a:srgbClr val="C0C0C0"/>
                  </a:outerShdw>
                </a:effectLst>
                <a:latin typeface="Garamond" pitchFamily="18" charset="0"/>
              </a:rPr>
              <a:t>	II.- Anticipo de Rentabilidad</a:t>
            </a:r>
            <a:br>
              <a:rPr lang="es-AR" sz="4000" b="1" dirty="0">
                <a:solidFill>
                  <a:srgbClr val="000099"/>
                </a:solidFill>
                <a:effectLst>
                  <a:outerShdw blurRad="38100" dist="38100" dir="2700000" algn="tl">
                    <a:srgbClr val="C0C0C0"/>
                  </a:outerShdw>
                </a:effectLst>
                <a:latin typeface="Garamond" pitchFamily="18" charset="0"/>
              </a:rPr>
            </a:br>
            <a:endParaRPr lang="es-AR" sz="3200" dirty="0">
              <a:solidFill>
                <a:schemeClr val="tx1"/>
              </a:solidFill>
            </a:endParaRPr>
          </a:p>
        </p:txBody>
      </p:sp>
      <p:sp>
        <p:nvSpPr>
          <p:cNvPr id="6147" name="1 Marcador de número de diapositiva"/>
          <p:cNvSpPr>
            <a:spLocks noGrp="1"/>
          </p:cNvSpPr>
          <p:nvPr>
            <p:ph type="sldNum" sz="quarter" idx="12"/>
          </p:nvPr>
        </p:nvSpPr>
        <p:spPr>
          <a:noFill/>
        </p:spPr>
        <p:txBody>
          <a:bodyPr/>
          <a:lstStyle/>
          <a:p>
            <a:fld id="{D8908718-6DA0-4BBE-B2C1-750C498D67ED}" type="slidenum">
              <a:rPr lang="en-US"/>
              <a:pPr/>
              <a:t>22</a:t>
            </a:fld>
            <a:endParaRPr lang="en-US"/>
          </a:p>
        </p:txBody>
      </p:sp>
      <p:pic>
        <p:nvPicPr>
          <p:cNvPr id="6148" name="Picture 18" descr="LOGO nuevo2005_para insertar"/>
          <p:cNvPicPr>
            <a:picLocks noChangeAspect="1" noChangeArrowheads="1"/>
          </p:cNvPicPr>
          <p:nvPr/>
        </p:nvPicPr>
        <p:blipFill>
          <a:blip r:embed="rId2" cstate="print"/>
          <a:srcRect/>
          <a:stretch>
            <a:fillRect/>
          </a:stretch>
        </p:blipFill>
        <p:spPr bwMode="auto">
          <a:xfrm>
            <a:off x="65088" y="260350"/>
            <a:ext cx="762000" cy="762000"/>
          </a:xfrm>
          <a:prstGeom prst="rect">
            <a:avLst/>
          </a:prstGeom>
          <a:noFill/>
          <a:ln w="9525">
            <a:noFill/>
            <a:miter lim="800000"/>
            <a:headEnd/>
            <a:tailEnd/>
          </a:ln>
        </p:spPr>
      </p:pic>
      <p:sp>
        <p:nvSpPr>
          <p:cNvPr id="6" name="Rectangle 3"/>
          <p:cNvSpPr txBox="1">
            <a:spLocks noChangeArrowheads="1"/>
          </p:cNvSpPr>
          <p:nvPr/>
        </p:nvSpPr>
        <p:spPr>
          <a:xfrm>
            <a:off x="251520" y="3068960"/>
            <a:ext cx="8208466" cy="3096344"/>
          </a:xfrm>
          <a:prstGeom prst="rect">
            <a:avLst/>
          </a:prstGeom>
        </p:spPr>
        <p:txBody>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_tradnl" sz="2800" b="0" i="0" u="none" strike="noStrike" kern="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34443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23</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Anticipos de Rentabilidad</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179512" y="1083270"/>
            <a:ext cx="8352928" cy="5226050"/>
          </a:xfrm>
        </p:spPr>
        <p:txBody>
          <a:bodyPr/>
          <a:lstStyle/>
          <a:p>
            <a:pPr algn="just"/>
            <a:r>
              <a:rPr lang="es-ES" sz="2000" dirty="0"/>
              <a:t>Actualmente la caja ha implementado un “anticipo de rentabilidad”, que ha iniciado durante el mes de septiembre de 2022, sobre la base de un porcentaje sobre la tasa de rentabilidad efectivamente obtenida por las inversiones en el transcurso del año.</a:t>
            </a:r>
          </a:p>
          <a:p>
            <a:pPr algn="just"/>
            <a:endParaRPr lang="es-ES" sz="2000" dirty="0"/>
          </a:p>
          <a:p>
            <a:pPr algn="just"/>
            <a:r>
              <a:rPr lang="es-ES" sz="2000" dirty="0"/>
              <a:t>Una vez obtenida la tasa de rentabilidad acumulada </a:t>
            </a:r>
            <a:r>
              <a:rPr lang="es-ES" sz="2000" b="1" dirty="0">
                <a:solidFill>
                  <a:srgbClr val="FF0000"/>
                </a:solidFill>
              </a:rPr>
              <a:t>(r)</a:t>
            </a:r>
            <a:r>
              <a:rPr lang="es-ES" sz="2000" dirty="0"/>
              <a:t> del periodo</a:t>
            </a:r>
            <a:r>
              <a:rPr lang="es-ES" sz="2000" b="1" dirty="0">
                <a:solidFill>
                  <a:srgbClr val="FF0000"/>
                </a:solidFill>
              </a:rPr>
              <a:t> (t)</a:t>
            </a:r>
            <a:r>
              <a:rPr lang="es-ES" sz="2000" dirty="0"/>
              <a:t>, se determina el porcentaje a asignar </a:t>
            </a:r>
            <a:r>
              <a:rPr lang="es-ES" sz="2000" b="1" dirty="0">
                <a:solidFill>
                  <a:srgbClr val="FF0000"/>
                </a:solidFill>
              </a:rPr>
              <a:t>(%) </a:t>
            </a:r>
            <a:r>
              <a:rPr lang="es-ES" sz="2000" dirty="0"/>
              <a:t>sobre dicha tasa de rentabilidad descontada la tasa de interés técnico </a:t>
            </a:r>
            <a:r>
              <a:rPr lang="es-ES" sz="2000" b="1" dirty="0">
                <a:solidFill>
                  <a:srgbClr val="FF0000"/>
                </a:solidFill>
              </a:rPr>
              <a:t>(i) </a:t>
            </a:r>
            <a:r>
              <a:rPr lang="es-ES" sz="2000" dirty="0"/>
              <a:t>de dicho periodo, obteniendo el porcentaje del anticipo.</a:t>
            </a:r>
          </a:p>
          <a:p>
            <a:pPr algn="just"/>
            <a:endParaRPr lang="es-ES" sz="2000" dirty="0"/>
          </a:p>
          <a:p>
            <a:pPr algn="just"/>
            <a:r>
              <a:rPr lang="es-ES" sz="2000" dirty="0"/>
              <a:t>El porcentaje del anticipo se aplica sobre el beneficio inicial del año (sin incluir anticipos), bajo el concepto de “anticipo”. Tal anticipo es considerado como un pago provisorio y se encuentra sujeto a la efectiva rentabilidad de las inversiones que obtenga la Caja en función de su cálculo anual.</a:t>
            </a:r>
          </a:p>
          <a:p>
            <a:pPr algn="just"/>
            <a:endParaRPr lang="es-ES" sz="20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2925682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24</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Anticipos de Rentabilidad</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179512" y="1083270"/>
            <a:ext cx="8352928" cy="5226050"/>
          </a:xfrm>
        </p:spPr>
        <p:txBody>
          <a:bodyPr/>
          <a:lstStyle/>
          <a:p>
            <a:pPr algn="just"/>
            <a:r>
              <a:rPr lang="es-ES" sz="2000" dirty="0"/>
              <a:t>Es importante ser conversadores respecto al porcentaje a asignar sobre la tasa de rentabilidad obtenida, ya que dicho porcentaje debería contemplar el efecto de una posible reducción de la rentabilidad/rendimiento de las inversiones en los periodos siguientes, es decir que la tasa de rentabilidad del periodo analizado sea superior a la tasa anual que finalmente se obtenga conforme con el procedimiento actualmente vigente.</a:t>
            </a:r>
          </a:p>
          <a:p>
            <a:pPr algn="just"/>
            <a:endParaRPr lang="es-ES" sz="2000" dirty="0"/>
          </a:p>
          <a:p>
            <a:pPr algn="just"/>
            <a:r>
              <a:rPr lang="es-ES" sz="2000" dirty="0"/>
              <a:t>Si el anticipo que se abona es mayor a la rentabilidad final que se obtenga, producto del rendimiento de las inversiones, ello implica que la Caja ha abonado prestaciones en exceso de sus recursos.</a:t>
            </a:r>
            <a:endParaRPr lang="es-AR" sz="20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15879957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25</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Estimación del Porcentaje de Anticipo</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Ejemplo Numérico</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179512" y="1443310"/>
            <a:ext cx="8352928" cy="5226050"/>
          </a:xfrm>
        </p:spPr>
        <p:txBody>
          <a:bodyPr/>
          <a:lstStyle/>
          <a:p>
            <a:pPr algn="just"/>
            <a:r>
              <a:rPr lang="es-AR" sz="2000" dirty="0"/>
              <a:t>Tasa técnica </a:t>
            </a:r>
            <a:r>
              <a:rPr lang="es-AR" sz="2000" b="1" dirty="0">
                <a:solidFill>
                  <a:srgbClr val="FF0000"/>
                </a:solidFill>
              </a:rPr>
              <a:t>(i)</a:t>
            </a:r>
            <a:r>
              <a:rPr lang="es-AR" sz="2000" dirty="0"/>
              <a:t>: 4%</a:t>
            </a:r>
          </a:p>
          <a:p>
            <a:pPr algn="just"/>
            <a:r>
              <a:rPr lang="es-AR" sz="2000" dirty="0"/>
              <a:t>Rentabilidad de Inversiones Acumulada a Marzo del 2024 </a:t>
            </a:r>
            <a:r>
              <a:rPr lang="es-AR" sz="2000" b="1" dirty="0">
                <a:solidFill>
                  <a:srgbClr val="FF0000"/>
                </a:solidFill>
              </a:rPr>
              <a:t>(r) </a:t>
            </a:r>
            <a:r>
              <a:rPr lang="es-AR" sz="2000" dirty="0"/>
              <a:t>: 18,29%</a:t>
            </a:r>
          </a:p>
          <a:p>
            <a:pPr algn="just"/>
            <a:r>
              <a:rPr lang="es-AR" sz="2000" dirty="0"/>
              <a:t>Periodo de cálculo del rendimiento </a:t>
            </a:r>
            <a:r>
              <a:rPr lang="es-AR" sz="2000" b="1" dirty="0">
                <a:solidFill>
                  <a:srgbClr val="FF0000"/>
                </a:solidFill>
              </a:rPr>
              <a:t>(t) </a:t>
            </a:r>
            <a:r>
              <a:rPr lang="es-AR" sz="2000" dirty="0"/>
              <a:t>: 3 meses</a:t>
            </a:r>
          </a:p>
          <a:p>
            <a:pPr algn="just"/>
            <a:r>
              <a:rPr lang="es-AR" sz="2000" dirty="0"/>
              <a:t>Porcentaje definido de anticipo </a:t>
            </a:r>
            <a:r>
              <a:rPr lang="es-AR" sz="2000" b="1" dirty="0">
                <a:solidFill>
                  <a:srgbClr val="FF0000"/>
                </a:solidFill>
              </a:rPr>
              <a:t>(%)</a:t>
            </a:r>
            <a:r>
              <a:rPr lang="es-AR" sz="2000" dirty="0"/>
              <a:t>: 70%</a:t>
            </a:r>
          </a:p>
          <a:p>
            <a:pPr algn="just"/>
            <a:endParaRPr lang="es-AR" sz="2000" dirty="0"/>
          </a:p>
          <a:p>
            <a:pPr algn="just"/>
            <a:r>
              <a:rPr lang="es-AR" sz="2000" dirty="0"/>
              <a:t>Porcentaje de </a:t>
            </a:r>
            <a:r>
              <a:rPr lang="es-ES" sz="2000" dirty="0"/>
              <a:t>Anticipo =  (1+r*%) / (1+i)^(t/12)-1</a:t>
            </a:r>
          </a:p>
          <a:p>
            <a:pPr algn="just"/>
            <a:endParaRPr lang="es-AR" sz="2000" dirty="0"/>
          </a:p>
          <a:p>
            <a:pPr algn="just"/>
            <a:endParaRPr lang="es-AR" sz="2000" dirty="0"/>
          </a:p>
          <a:p>
            <a:pPr algn="just"/>
            <a:endParaRPr lang="es-AR" sz="2000" dirty="0"/>
          </a:p>
          <a:p>
            <a:pPr algn="just"/>
            <a:endParaRPr lang="es-AR" sz="2000" dirty="0"/>
          </a:p>
          <a:p>
            <a:pPr algn="just"/>
            <a:endParaRPr lang="es-AR" sz="2000" dirty="0"/>
          </a:p>
          <a:p>
            <a:pPr algn="just"/>
            <a:endParaRPr lang="es-AR" sz="2000" dirty="0"/>
          </a:p>
          <a:p>
            <a:pPr algn="just"/>
            <a:endParaRPr lang="es-AR" sz="20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pic>
        <p:nvPicPr>
          <p:cNvPr id="2" name="Imagen 1">
            <a:extLst>
              <a:ext uri="{FF2B5EF4-FFF2-40B4-BE49-F238E27FC236}">
                <a16:creationId xmlns:a16="http://schemas.microsoft.com/office/drawing/2014/main" id="{451D4D69-E054-4C69-AFF3-39A2CDFBB389}"/>
              </a:ext>
            </a:extLst>
          </p:cNvPr>
          <p:cNvPicPr>
            <a:picLocks noChangeAspect="1"/>
          </p:cNvPicPr>
          <p:nvPr/>
        </p:nvPicPr>
        <p:blipFill>
          <a:blip r:embed="rId3"/>
          <a:stretch>
            <a:fillRect/>
          </a:stretch>
        </p:blipFill>
        <p:spPr>
          <a:xfrm>
            <a:off x="1339726" y="4111476"/>
            <a:ext cx="6032500" cy="901700"/>
          </a:xfrm>
          <a:prstGeom prst="rect">
            <a:avLst/>
          </a:prstGeom>
        </p:spPr>
      </p:pic>
    </p:spTree>
    <p:extLst>
      <p:ext uri="{BB962C8B-B14F-4D97-AF65-F5344CB8AC3E}">
        <p14:creationId xmlns:p14="http://schemas.microsoft.com/office/powerpoint/2010/main" val="23137970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26</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Estimación del Porcentaje de Anticipo</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Ejemplo Numérico</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179512" y="1443310"/>
            <a:ext cx="8352928" cy="5226050"/>
          </a:xfrm>
        </p:spPr>
        <p:txBody>
          <a:bodyPr/>
          <a:lstStyle/>
          <a:p>
            <a:pPr algn="just"/>
            <a:r>
              <a:rPr lang="es-AR" sz="2000" dirty="0"/>
              <a:t>El porcentaje de anticipo a aplicar sobre el valor del beneficio inicial a enero de 2024 es del 11,70%, a partir de las prestaciones a abonar en el mes de abril</a:t>
            </a:r>
          </a:p>
          <a:p>
            <a:pPr algn="just"/>
            <a:endParaRPr lang="es-AR" sz="2000" dirty="0"/>
          </a:p>
          <a:p>
            <a:pPr algn="just"/>
            <a:r>
              <a:rPr lang="es-AR" sz="2000" dirty="0"/>
              <a:t>Si el monto del Beneficio Enero 2024 es de $29.684, entonces:</a:t>
            </a:r>
          </a:p>
          <a:p>
            <a:pPr algn="just"/>
            <a:endParaRPr lang="es-AR" sz="2000" dirty="0"/>
          </a:p>
          <a:p>
            <a:pPr algn="just"/>
            <a:r>
              <a:rPr lang="es-AR" sz="2000" dirty="0"/>
              <a:t>Monto del Anticipo es de : $</a:t>
            </a:r>
            <a:r>
              <a:rPr lang="en-US" sz="2000" b="0" i="0" u="none" strike="noStrike" dirty="0">
                <a:solidFill>
                  <a:srgbClr val="000000"/>
                </a:solidFill>
                <a:effectLst/>
                <a:latin typeface="Times New Roman" panose="02020603050405020304" pitchFamily="18" charset="0"/>
              </a:rPr>
              <a:t>3.473,84</a:t>
            </a:r>
            <a:r>
              <a:rPr lang="en-US" sz="1400" dirty="0"/>
              <a:t> </a:t>
            </a:r>
          </a:p>
          <a:p>
            <a:pPr algn="just"/>
            <a:endParaRPr lang="en-US" sz="2000" dirty="0"/>
          </a:p>
          <a:p>
            <a:pPr algn="just"/>
            <a:r>
              <a:rPr lang="en-US" sz="2000" dirty="0"/>
              <a:t>Monto del </a:t>
            </a:r>
            <a:r>
              <a:rPr lang="en-US" sz="2000" dirty="0" err="1"/>
              <a:t>Beneficio</a:t>
            </a:r>
            <a:r>
              <a:rPr lang="en-US" sz="2000" dirty="0"/>
              <a:t> Total: $ 33.158,74</a:t>
            </a:r>
            <a:endParaRPr lang="es-AR" sz="2000" dirty="0"/>
          </a:p>
          <a:p>
            <a:pPr algn="just"/>
            <a:endParaRPr lang="es-AR" sz="2000" dirty="0"/>
          </a:p>
          <a:p>
            <a:pPr algn="just"/>
            <a:endParaRPr lang="es-AR" sz="2000" dirty="0"/>
          </a:p>
          <a:p>
            <a:pPr algn="just"/>
            <a:endParaRPr lang="es-AR" sz="20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42625401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27</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Anticipos de Rentabilidad</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Ejemplo Numérico</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179512" y="1443310"/>
            <a:ext cx="8352928" cy="5226050"/>
          </a:xfrm>
        </p:spPr>
        <p:txBody>
          <a:bodyPr/>
          <a:lstStyle/>
          <a:p>
            <a:pPr algn="just"/>
            <a:r>
              <a:rPr lang="es-AR" sz="2000" dirty="0"/>
              <a:t>Tasa técnica: 4%</a:t>
            </a:r>
          </a:p>
          <a:p>
            <a:pPr algn="just"/>
            <a:r>
              <a:rPr lang="es-AR" sz="2000" dirty="0"/>
              <a:t>Rentabilidad de Inversiones del 2023: 280,90%</a:t>
            </a:r>
          </a:p>
          <a:p>
            <a:pPr algn="just"/>
            <a:r>
              <a:rPr lang="es-AR" sz="2000" dirty="0"/>
              <a:t>Anticipo de rentabilidad: variable según ajustes mensuales</a:t>
            </a:r>
          </a:p>
          <a:p>
            <a:pPr algn="just"/>
            <a:r>
              <a:rPr lang="es-AR" sz="2000" dirty="0"/>
              <a:t>Monto Mensual del Beneficio Inicial 2023: $8.105</a:t>
            </a:r>
          </a:p>
          <a:p>
            <a:pPr algn="just"/>
            <a:r>
              <a:rPr lang="es-AR" sz="2000" dirty="0"/>
              <a:t>Monto Mensual del Beneficio Inicial 2024: $29.684</a:t>
            </a:r>
          </a:p>
          <a:p>
            <a:pPr algn="just"/>
            <a:r>
              <a:rPr lang="es-AR" sz="2000" dirty="0"/>
              <a:t>Montos </a:t>
            </a:r>
            <a:r>
              <a:rPr lang="es-AR" sz="2000" b="1" dirty="0"/>
              <a:t>Nominales </a:t>
            </a:r>
            <a:r>
              <a:rPr lang="es-AR" sz="2000" dirty="0"/>
              <a:t>de Anticipos (incluyendo aguinaldo): $ 34.516</a:t>
            </a:r>
          </a:p>
          <a:p>
            <a:pPr algn="just"/>
            <a:endParaRPr lang="es-AR" sz="2000" dirty="0"/>
          </a:p>
          <a:p>
            <a:pPr marL="0" indent="0" algn="just">
              <a:buNone/>
            </a:pPr>
            <a:r>
              <a:rPr lang="es-ES" sz="2000" dirty="0"/>
              <a:t> </a:t>
            </a:r>
            <a:endParaRPr lang="es-AR" sz="20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11409963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28</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Anticipos de Rentabilidad</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Ejemplo Numérico</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9" name="Rectangle 3">
            <a:extLst>
              <a:ext uri="{FF2B5EF4-FFF2-40B4-BE49-F238E27FC236}">
                <a16:creationId xmlns:a16="http://schemas.microsoft.com/office/drawing/2014/main" id="{9AB90CF8-958D-4BC4-8B52-9F110F8923A2}"/>
              </a:ext>
            </a:extLst>
          </p:cNvPr>
          <p:cNvSpPr txBox="1">
            <a:spLocks noChangeArrowheads="1"/>
          </p:cNvSpPr>
          <p:nvPr/>
        </p:nvSpPr>
        <p:spPr bwMode="auto">
          <a:xfrm>
            <a:off x="179512" y="4797152"/>
            <a:ext cx="8352928" cy="792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algn="just"/>
            <a:r>
              <a:rPr lang="es-AR" sz="2000" kern="0" dirty="0"/>
              <a:t>El importe adeudado por ajuste de rentas del 2023 es de $117.533 que representan 3,96 prestaciones iniciales del 2024</a:t>
            </a:r>
          </a:p>
          <a:p>
            <a:pPr algn="just"/>
            <a:endParaRPr lang="es-AR" sz="2000" kern="0" dirty="0"/>
          </a:p>
        </p:txBody>
      </p:sp>
      <p:pic>
        <p:nvPicPr>
          <p:cNvPr id="2" name="Imagen 1">
            <a:extLst>
              <a:ext uri="{FF2B5EF4-FFF2-40B4-BE49-F238E27FC236}">
                <a16:creationId xmlns:a16="http://schemas.microsoft.com/office/drawing/2014/main" id="{46CE1334-ABDB-4563-A337-347F22FB1D56}"/>
              </a:ext>
            </a:extLst>
          </p:cNvPr>
          <p:cNvPicPr>
            <a:picLocks noChangeAspect="1"/>
          </p:cNvPicPr>
          <p:nvPr/>
        </p:nvPicPr>
        <p:blipFill>
          <a:blip r:embed="rId3"/>
          <a:stretch>
            <a:fillRect/>
          </a:stretch>
        </p:blipFill>
        <p:spPr>
          <a:xfrm>
            <a:off x="261769" y="1387697"/>
            <a:ext cx="8486696" cy="2977407"/>
          </a:xfrm>
          <a:prstGeom prst="rect">
            <a:avLst/>
          </a:prstGeom>
        </p:spPr>
      </p:pic>
    </p:spTree>
    <p:extLst>
      <p:ext uri="{BB962C8B-B14F-4D97-AF65-F5344CB8AC3E}">
        <p14:creationId xmlns:p14="http://schemas.microsoft.com/office/powerpoint/2010/main" val="9691432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29</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Anticipos de Rentabilidad</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Ejemplo Numérico</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179512" y="1083269"/>
            <a:ext cx="8352928" cy="608243"/>
          </a:xfrm>
        </p:spPr>
        <p:txBody>
          <a:bodyPr/>
          <a:lstStyle/>
          <a:p>
            <a:pPr algn="just"/>
            <a:r>
              <a:rPr lang="es-AR" sz="2000" dirty="0"/>
              <a:t>Si </a:t>
            </a:r>
            <a:r>
              <a:rPr lang="es-AR" sz="2000" b="1" dirty="0">
                <a:solidFill>
                  <a:srgbClr val="FF0000"/>
                </a:solidFill>
              </a:rPr>
              <a:t>no se hubieran abonado los anticipos</a:t>
            </a:r>
            <a:r>
              <a:rPr lang="es-AR" sz="2000" dirty="0"/>
              <a:t>, entonces el resultado sería el siguiente</a:t>
            </a:r>
          </a:p>
          <a:p>
            <a:pPr algn="just"/>
            <a:endParaRPr lang="es-AR" sz="2000" dirty="0"/>
          </a:p>
          <a:p>
            <a:pPr marL="0" indent="0" algn="just">
              <a:buNone/>
            </a:pPr>
            <a:r>
              <a:rPr lang="es-ES" sz="2000" dirty="0"/>
              <a:t> </a:t>
            </a:r>
            <a:endParaRPr lang="es-AR" sz="20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10" name="Rectangle 3">
            <a:extLst>
              <a:ext uri="{FF2B5EF4-FFF2-40B4-BE49-F238E27FC236}">
                <a16:creationId xmlns:a16="http://schemas.microsoft.com/office/drawing/2014/main" id="{DDDC421A-CDB7-4E35-B62F-28C2D6DBD7E7}"/>
              </a:ext>
            </a:extLst>
          </p:cNvPr>
          <p:cNvSpPr txBox="1">
            <a:spLocks noChangeArrowheads="1"/>
          </p:cNvSpPr>
          <p:nvPr/>
        </p:nvSpPr>
        <p:spPr bwMode="auto">
          <a:xfrm>
            <a:off x="179512" y="5445224"/>
            <a:ext cx="8352928" cy="792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algn="just"/>
            <a:r>
              <a:rPr lang="es-AR" sz="2000" kern="0" dirty="0"/>
              <a:t>El importe adeudado por ajuste de rentas hubiese sido $173.180 que representan 5,83 prestaciones iniciales del 2024</a:t>
            </a:r>
          </a:p>
          <a:p>
            <a:pPr algn="just"/>
            <a:endParaRPr lang="es-AR" sz="2000" kern="0" dirty="0"/>
          </a:p>
        </p:txBody>
      </p:sp>
      <p:pic>
        <p:nvPicPr>
          <p:cNvPr id="2" name="Imagen 1">
            <a:extLst>
              <a:ext uri="{FF2B5EF4-FFF2-40B4-BE49-F238E27FC236}">
                <a16:creationId xmlns:a16="http://schemas.microsoft.com/office/drawing/2014/main" id="{74951FE4-6C0E-4062-A8AC-A56A8CCFABE6}"/>
              </a:ext>
            </a:extLst>
          </p:cNvPr>
          <p:cNvPicPr>
            <a:picLocks noChangeAspect="1"/>
          </p:cNvPicPr>
          <p:nvPr/>
        </p:nvPicPr>
        <p:blipFill>
          <a:blip r:embed="rId3"/>
          <a:stretch>
            <a:fillRect/>
          </a:stretch>
        </p:blipFill>
        <p:spPr>
          <a:xfrm>
            <a:off x="251520" y="1772816"/>
            <a:ext cx="8394700" cy="3479800"/>
          </a:xfrm>
          <a:prstGeom prst="rect">
            <a:avLst/>
          </a:prstGeom>
        </p:spPr>
      </p:pic>
    </p:spTree>
    <p:extLst>
      <p:ext uri="{BB962C8B-B14F-4D97-AF65-F5344CB8AC3E}">
        <p14:creationId xmlns:p14="http://schemas.microsoft.com/office/powerpoint/2010/main" val="3291272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251520" y="1925960"/>
            <a:ext cx="8964488" cy="1143000"/>
          </a:xfrm>
        </p:spPr>
        <p:txBody>
          <a:bodyPr/>
          <a:lstStyle/>
          <a:p>
            <a:pPr marL="742950" indent="-742950" algn="l">
              <a:defRPr/>
            </a:pPr>
            <a:r>
              <a:rPr lang="es-AR" sz="4000" b="1" dirty="0">
                <a:solidFill>
                  <a:srgbClr val="000099"/>
                </a:solidFill>
                <a:effectLst>
                  <a:outerShdw blurRad="38100" dist="38100" dir="2700000" algn="tl">
                    <a:srgbClr val="C0C0C0"/>
                  </a:outerShdw>
                </a:effectLst>
                <a:latin typeface="Garamond" pitchFamily="18" charset="0"/>
              </a:rPr>
              <a:t>	I.- Esquema Básico de la Caja</a:t>
            </a:r>
            <a:br>
              <a:rPr lang="es-AR" sz="4000" b="1" dirty="0">
                <a:solidFill>
                  <a:srgbClr val="000099"/>
                </a:solidFill>
                <a:effectLst>
                  <a:outerShdw blurRad="38100" dist="38100" dir="2700000" algn="tl">
                    <a:srgbClr val="C0C0C0"/>
                  </a:outerShdw>
                </a:effectLst>
                <a:latin typeface="Garamond" pitchFamily="18" charset="0"/>
              </a:rPr>
            </a:br>
            <a:br>
              <a:rPr lang="es-AR" sz="4000" b="1" dirty="0">
                <a:solidFill>
                  <a:srgbClr val="000099"/>
                </a:solidFill>
                <a:effectLst>
                  <a:outerShdw blurRad="38100" dist="38100" dir="2700000" algn="tl">
                    <a:srgbClr val="C0C0C0"/>
                  </a:outerShdw>
                </a:effectLst>
                <a:latin typeface="Garamond" pitchFamily="18" charset="0"/>
              </a:rPr>
            </a:br>
            <a:endParaRPr lang="es-AR" sz="3200" dirty="0">
              <a:solidFill>
                <a:schemeClr val="tx1"/>
              </a:solidFill>
            </a:endParaRPr>
          </a:p>
        </p:txBody>
      </p:sp>
      <p:sp>
        <p:nvSpPr>
          <p:cNvPr id="6147" name="1 Marcador de número de diapositiva"/>
          <p:cNvSpPr>
            <a:spLocks noGrp="1"/>
          </p:cNvSpPr>
          <p:nvPr>
            <p:ph type="sldNum" sz="quarter" idx="12"/>
          </p:nvPr>
        </p:nvSpPr>
        <p:spPr>
          <a:noFill/>
        </p:spPr>
        <p:txBody>
          <a:bodyPr/>
          <a:lstStyle/>
          <a:p>
            <a:fld id="{D8908718-6DA0-4BBE-B2C1-750C498D67ED}" type="slidenum">
              <a:rPr lang="en-US"/>
              <a:pPr/>
              <a:t>3</a:t>
            </a:fld>
            <a:endParaRPr lang="en-US"/>
          </a:p>
        </p:txBody>
      </p:sp>
      <p:pic>
        <p:nvPicPr>
          <p:cNvPr id="6148" name="Picture 18" descr="LOGO nuevo2005_para insertar"/>
          <p:cNvPicPr>
            <a:picLocks noChangeAspect="1" noChangeArrowheads="1"/>
          </p:cNvPicPr>
          <p:nvPr/>
        </p:nvPicPr>
        <p:blipFill>
          <a:blip r:embed="rId2" cstate="print"/>
          <a:srcRect/>
          <a:stretch>
            <a:fillRect/>
          </a:stretch>
        </p:blipFill>
        <p:spPr bwMode="auto">
          <a:xfrm>
            <a:off x="65088" y="260350"/>
            <a:ext cx="762000" cy="762000"/>
          </a:xfrm>
          <a:prstGeom prst="rect">
            <a:avLst/>
          </a:prstGeom>
          <a:noFill/>
          <a:ln w="9525">
            <a:noFill/>
            <a:miter lim="800000"/>
            <a:headEnd/>
            <a:tailEnd/>
          </a:ln>
        </p:spPr>
      </p:pic>
      <p:sp>
        <p:nvSpPr>
          <p:cNvPr id="6" name="Rectangle 3"/>
          <p:cNvSpPr txBox="1">
            <a:spLocks noChangeArrowheads="1"/>
          </p:cNvSpPr>
          <p:nvPr/>
        </p:nvSpPr>
        <p:spPr>
          <a:xfrm>
            <a:off x="251520" y="3068960"/>
            <a:ext cx="8208466" cy="3096344"/>
          </a:xfrm>
          <a:prstGeom prst="rect">
            <a:avLst/>
          </a:prstGeom>
        </p:spPr>
        <p:txBody>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_tradnl" sz="2800" b="0" i="0" u="none" strike="noStrike" kern="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02635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30</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Anticipos de Rentabilidad</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Ejemplo Numérico</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179512" y="1308589"/>
            <a:ext cx="8352928" cy="608243"/>
          </a:xfrm>
        </p:spPr>
        <p:txBody>
          <a:bodyPr/>
          <a:lstStyle/>
          <a:p>
            <a:pPr algn="just"/>
            <a:r>
              <a:rPr lang="es-AR" sz="2000" dirty="0"/>
              <a:t>Se presenta a continuación el resumen de los resultados</a:t>
            </a:r>
          </a:p>
          <a:p>
            <a:pPr algn="just"/>
            <a:endParaRPr lang="es-AR" sz="2000" dirty="0"/>
          </a:p>
          <a:p>
            <a:pPr marL="0" indent="0" algn="just">
              <a:buNone/>
            </a:pPr>
            <a:r>
              <a:rPr lang="es-ES" sz="2000" dirty="0"/>
              <a:t> </a:t>
            </a:r>
            <a:endParaRPr lang="es-AR" sz="20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10" name="Rectangle 3">
            <a:extLst>
              <a:ext uri="{FF2B5EF4-FFF2-40B4-BE49-F238E27FC236}">
                <a16:creationId xmlns:a16="http://schemas.microsoft.com/office/drawing/2014/main" id="{DDDC421A-CDB7-4E35-B62F-28C2D6DBD7E7}"/>
              </a:ext>
            </a:extLst>
          </p:cNvPr>
          <p:cNvSpPr txBox="1">
            <a:spLocks noChangeArrowheads="1"/>
          </p:cNvSpPr>
          <p:nvPr/>
        </p:nvSpPr>
        <p:spPr bwMode="auto">
          <a:xfrm>
            <a:off x="179512" y="2924944"/>
            <a:ext cx="8352928" cy="331236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algn="just"/>
            <a:r>
              <a:rPr lang="es-AR" sz="2000" kern="0" dirty="0"/>
              <a:t>La diferencia de $55.647 corresponde a los pagos realizados en concepto de anticipo (que nominalmente totalizan $34.516) capitalizados cada uno de ellos desde su pago hasta fin de año conforme con la rentabilidad de la Caja.</a:t>
            </a:r>
          </a:p>
          <a:p>
            <a:pPr algn="just"/>
            <a:endParaRPr lang="es-AR" sz="2000" kern="0" dirty="0"/>
          </a:p>
          <a:p>
            <a:pPr algn="just"/>
            <a:r>
              <a:rPr lang="es-AR" sz="2000" kern="0" dirty="0"/>
              <a:t>De esta manera y como su nombre lo indica el pago responde a un anticipo de la rentabilidad que se obtenga de las inversiones, permitiendo ajustar los beneficios durante el año, lo que reduce luego el importe adeudado por rentas.</a:t>
            </a:r>
          </a:p>
          <a:p>
            <a:pPr marL="0" indent="0" algn="just">
              <a:buNone/>
            </a:pPr>
            <a:endParaRPr lang="es-AR" sz="2000" kern="0" dirty="0"/>
          </a:p>
          <a:p>
            <a:pPr algn="just"/>
            <a:endParaRPr lang="es-AR" sz="2000" kern="0" dirty="0"/>
          </a:p>
        </p:txBody>
      </p:sp>
      <p:pic>
        <p:nvPicPr>
          <p:cNvPr id="3" name="Imagen 2">
            <a:extLst>
              <a:ext uri="{FF2B5EF4-FFF2-40B4-BE49-F238E27FC236}">
                <a16:creationId xmlns:a16="http://schemas.microsoft.com/office/drawing/2014/main" id="{BFAF7E80-69D9-4F73-96CA-FDE01F2EA7ED}"/>
              </a:ext>
            </a:extLst>
          </p:cNvPr>
          <p:cNvPicPr>
            <a:picLocks noChangeAspect="1"/>
          </p:cNvPicPr>
          <p:nvPr/>
        </p:nvPicPr>
        <p:blipFill>
          <a:blip r:embed="rId3"/>
          <a:stretch>
            <a:fillRect/>
          </a:stretch>
        </p:blipFill>
        <p:spPr>
          <a:xfrm>
            <a:off x="1049758" y="1819796"/>
            <a:ext cx="6546578" cy="961132"/>
          </a:xfrm>
          <a:prstGeom prst="rect">
            <a:avLst/>
          </a:prstGeom>
        </p:spPr>
      </p:pic>
    </p:spTree>
    <p:extLst>
      <p:ext uri="{BB962C8B-B14F-4D97-AF65-F5344CB8AC3E}">
        <p14:creationId xmlns:p14="http://schemas.microsoft.com/office/powerpoint/2010/main" val="30275746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1152128" y="557808"/>
            <a:ext cx="8964488" cy="1143000"/>
          </a:xfrm>
        </p:spPr>
        <p:txBody>
          <a:bodyPr/>
          <a:lstStyle/>
          <a:p>
            <a:pPr marL="742950" indent="-742950" algn="l">
              <a:defRPr/>
            </a:pPr>
            <a:r>
              <a:rPr lang="es-AR" sz="4000" b="1" dirty="0">
                <a:solidFill>
                  <a:srgbClr val="000099"/>
                </a:solidFill>
                <a:effectLst>
                  <a:outerShdw blurRad="38100" dist="38100" dir="2700000" algn="tl">
                    <a:srgbClr val="C0C0C0"/>
                  </a:outerShdw>
                </a:effectLst>
                <a:latin typeface="Garamond" pitchFamily="18" charset="0"/>
              </a:rPr>
              <a:t>	I.- Otros Temas</a:t>
            </a:r>
            <a:br>
              <a:rPr lang="es-AR" sz="4000" b="1" dirty="0">
                <a:solidFill>
                  <a:srgbClr val="000099"/>
                </a:solidFill>
                <a:effectLst>
                  <a:outerShdw blurRad="38100" dist="38100" dir="2700000" algn="tl">
                    <a:srgbClr val="C0C0C0"/>
                  </a:outerShdw>
                </a:effectLst>
                <a:latin typeface="Garamond" pitchFamily="18" charset="0"/>
              </a:rPr>
            </a:br>
            <a:br>
              <a:rPr lang="es-AR" sz="4000" b="1" dirty="0">
                <a:solidFill>
                  <a:srgbClr val="000099"/>
                </a:solidFill>
                <a:effectLst>
                  <a:outerShdw blurRad="38100" dist="38100" dir="2700000" algn="tl">
                    <a:srgbClr val="C0C0C0"/>
                  </a:outerShdw>
                </a:effectLst>
                <a:latin typeface="Garamond" pitchFamily="18" charset="0"/>
              </a:rPr>
            </a:br>
            <a:endParaRPr lang="es-AR" sz="3200" dirty="0">
              <a:solidFill>
                <a:schemeClr val="tx1"/>
              </a:solidFill>
            </a:endParaRPr>
          </a:p>
        </p:txBody>
      </p:sp>
      <p:sp>
        <p:nvSpPr>
          <p:cNvPr id="6147" name="1 Marcador de número de diapositiva"/>
          <p:cNvSpPr>
            <a:spLocks noGrp="1"/>
          </p:cNvSpPr>
          <p:nvPr>
            <p:ph type="sldNum" sz="quarter" idx="12"/>
          </p:nvPr>
        </p:nvSpPr>
        <p:spPr>
          <a:noFill/>
        </p:spPr>
        <p:txBody>
          <a:bodyPr/>
          <a:lstStyle/>
          <a:p>
            <a:fld id="{D8908718-6DA0-4BBE-B2C1-750C498D67ED}" type="slidenum">
              <a:rPr lang="en-US"/>
              <a:pPr/>
              <a:t>31</a:t>
            </a:fld>
            <a:endParaRPr lang="en-US"/>
          </a:p>
        </p:txBody>
      </p:sp>
      <p:pic>
        <p:nvPicPr>
          <p:cNvPr id="6148" name="Picture 18" descr="LOGO nuevo2005_para insertar"/>
          <p:cNvPicPr>
            <a:picLocks noChangeAspect="1" noChangeArrowheads="1"/>
          </p:cNvPicPr>
          <p:nvPr/>
        </p:nvPicPr>
        <p:blipFill>
          <a:blip r:embed="rId2" cstate="print"/>
          <a:srcRect/>
          <a:stretch>
            <a:fillRect/>
          </a:stretch>
        </p:blipFill>
        <p:spPr bwMode="auto">
          <a:xfrm>
            <a:off x="65088" y="260350"/>
            <a:ext cx="762000" cy="762000"/>
          </a:xfrm>
          <a:prstGeom prst="rect">
            <a:avLst/>
          </a:prstGeom>
          <a:noFill/>
          <a:ln w="9525">
            <a:noFill/>
            <a:miter lim="800000"/>
            <a:headEnd/>
            <a:tailEnd/>
          </a:ln>
        </p:spPr>
      </p:pic>
      <p:sp>
        <p:nvSpPr>
          <p:cNvPr id="6" name="Rectangle 3"/>
          <p:cNvSpPr txBox="1">
            <a:spLocks noChangeArrowheads="1"/>
          </p:cNvSpPr>
          <p:nvPr/>
        </p:nvSpPr>
        <p:spPr>
          <a:xfrm>
            <a:off x="251520" y="3068960"/>
            <a:ext cx="8208466" cy="3096344"/>
          </a:xfrm>
          <a:prstGeom prst="rect">
            <a:avLst/>
          </a:prstGeom>
        </p:spPr>
        <p:txBody>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_tradnl" sz="2800" b="0" i="0" u="none" strike="noStrike" kern="0" cap="none" spc="0" normalizeH="0" baseline="0" noProof="0" dirty="0">
              <a:ln>
                <a:noFill/>
              </a:ln>
              <a:solidFill>
                <a:schemeClr val="tx1"/>
              </a:solidFill>
              <a:effectLst/>
              <a:uLnTx/>
              <a:uFillTx/>
              <a:latin typeface="+mn-lt"/>
              <a:ea typeface="+mn-ea"/>
              <a:cs typeface="+mn-cs"/>
            </a:endParaRPr>
          </a:p>
        </p:txBody>
      </p:sp>
      <p:sp>
        <p:nvSpPr>
          <p:cNvPr id="7" name="Rectangle 3">
            <a:extLst>
              <a:ext uri="{FF2B5EF4-FFF2-40B4-BE49-F238E27FC236}">
                <a16:creationId xmlns:a16="http://schemas.microsoft.com/office/drawing/2014/main" id="{7DD6AC99-4DA2-419D-BD76-AC0052A5FF52}"/>
              </a:ext>
            </a:extLst>
          </p:cNvPr>
          <p:cNvSpPr txBox="1">
            <a:spLocks noChangeArrowheads="1"/>
          </p:cNvSpPr>
          <p:nvPr/>
        </p:nvSpPr>
        <p:spPr>
          <a:xfrm>
            <a:off x="179512" y="1308589"/>
            <a:ext cx="8352928" cy="4136635"/>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342900" lvl="0" indent="-342900">
              <a:buFont typeface="+mj-lt"/>
              <a:buAutoNum type="arabicPeriod"/>
            </a:pPr>
            <a:r>
              <a:rPr lang="es-ES" sz="1800" b="1" dirty="0">
                <a:solidFill>
                  <a:schemeClr val="tx2"/>
                </a:solidFill>
                <a:effectLst/>
                <a:ea typeface="Times New Roman" panose="02020603050405020304" pitchFamily="18" charset="0"/>
                <a:cs typeface="Calibri" panose="020F0502020204030204" pitchFamily="34" charset="0"/>
              </a:rPr>
              <a:t>Si hay alguna fórmula alternativa de cálculo que mejore la jubilación.</a:t>
            </a:r>
            <a:endParaRPr lang="en-US" sz="1800" b="1" dirty="0">
              <a:solidFill>
                <a:schemeClr val="tx2"/>
              </a:solidFill>
              <a:ea typeface="Calibri" panose="020F0502020204030204" pitchFamily="34" charset="0"/>
              <a:cs typeface="Calibri" panose="020F0502020204030204" pitchFamily="34" charset="0"/>
            </a:endParaRPr>
          </a:p>
          <a:p>
            <a:pPr marL="0" lvl="0" indent="0">
              <a:buNone/>
            </a:pPr>
            <a:endParaRPr lang="en-US" sz="1800" b="1" dirty="0">
              <a:solidFill>
                <a:schemeClr val="tx2"/>
              </a:solidFill>
              <a:effectLst/>
              <a:ea typeface="Calibri" panose="020F0502020204030204" pitchFamily="34" charset="0"/>
              <a:cs typeface="Calibri" panose="020F0502020204030204" pitchFamily="34" charset="0"/>
            </a:endParaRPr>
          </a:p>
          <a:p>
            <a:pPr marL="0" lvl="0" indent="0" algn="just">
              <a:buNone/>
            </a:pPr>
            <a:r>
              <a:rPr lang="es-AR" sz="1800" dirty="0">
                <a:solidFill>
                  <a:schemeClr val="tx2"/>
                </a:solidFill>
                <a:effectLst/>
                <a:ea typeface="Calibri" panose="020F0502020204030204" pitchFamily="34" charset="0"/>
                <a:cs typeface="Calibri" panose="020F0502020204030204" pitchFamily="34" charset="0"/>
              </a:rPr>
              <a:t>La mejora de la jubilaci</a:t>
            </a:r>
            <a:r>
              <a:rPr lang="es-AR" sz="1800" dirty="0">
                <a:solidFill>
                  <a:schemeClr val="tx2"/>
                </a:solidFill>
                <a:ea typeface="Calibri" panose="020F0502020204030204" pitchFamily="34" charset="0"/>
                <a:cs typeface="Calibri" panose="020F0502020204030204" pitchFamily="34" charset="0"/>
              </a:rPr>
              <a:t>ón se obtiene a través de mayores aportes y/o mayor rentabilidad, no es tema de fórmula de cálculo, la metodología de cálculo es la utilizada para el pago de rentas vitalicias. Si con el mismo saldo se obtuviese mayores beneficios, entonces se corre el riesgo de que esos beneficios no estén debidamente financiados. Se puede incrementar la tasa de interés técnica que implica un incremento inicial de las prestaciones pero luego un menor ajuste por rentabilidad a futuro.</a:t>
            </a:r>
          </a:p>
          <a:p>
            <a:pPr marL="0" lvl="0" indent="0">
              <a:buNone/>
            </a:pPr>
            <a:endParaRPr lang="es-ES" sz="1800" b="1" dirty="0">
              <a:solidFill>
                <a:schemeClr val="tx2"/>
              </a:solidFill>
              <a:effectLst/>
              <a:ea typeface="Times New Roman" panose="02020603050405020304" pitchFamily="18" charset="0"/>
              <a:cs typeface="Calibri" panose="020F0502020204030204" pitchFamily="34" charset="0"/>
            </a:endParaRPr>
          </a:p>
          <a:p>
            <a:pPr lvl="0">
              <a:buAutoNum type="arabicPeriod" startAt="2"/>
            </a:pPr>
            <a:r>
              <a:rPr lang="es-ES" sz="1800" b="1" dirty="0">
                <a:solidFill>
                  <a:schemeClr val="tx2"/>
                </a:solidFill>
                <a:effectLst/>
                <a:ea typeface="Times New Roman" panose="02020603050405020304" pitchFamily="18" charset="0"/>
                <a:cs typeface="Calibri" panose="020F0502020204030204" pitchFamily="34" charset="0"/>
              </a:rPr>
              <a:t>Alguna opción de escala diferente para los nuevos ingresantes</a:t>
            </a:r>
          </a:p>
          <a:p>
            <a:pPr marL="0" lvl="0" indent="0">
              <a:buNone/>
            </a:pPr>
            <a:endParaRPr lang="es-ES" sz="1800" b="1" dirty="0">
              <a:solidFill>
                <a:schemeClr val="tx2"/>
              </a:solidFill>
              <a:ea typeface="Calibri" panose="020F0502020204030204" pitchFamily="34" charset="0"/>
              <a:cs typeface="Calibri" panose="020F0502020204030204" pitchFamily="34" charset="0"/>
            </a:endParaRPr>
          </a:p>
          <a:p>
            <a:pPr marL="0" lvl="0" indent="0" algn="just">
              <a:buNone/>
            </a:pPr>
            <a:r>
              <a:rPr lang="es-ES" sz="1800" dirty="0">
                <a:solidFill>
                  <a:schemeClr val="tx2"/>
                </a:solidFill>
                <a:ea typeface="Calibri" panose="020F0502020204030204" pitchFamily="34" charset="0"/>
                <a:cs typeface="Calibri" panose="020F0502020204030204" pitchFamily="34" charset="0"/>
              </a:rPr>
              <a:t>Se puede establecer la escala que se desee, pero la misma alterará el nivel de los beneficios. Actualmente se tienen los efectos del artículo 40, en dónde se otorgó la posibilidad de realizar menos aportes, lo que ha dado derecho a importes mensuales de beneficios muy inferiores a los que se hubieran obtenido si se hubiesen realizado con la escala que le correspondía a su edad de ingreso.</a:t>
            </a:r>
          </a:p>
          <a:p>
            <a:pPr marL="0" lvl="0" indent="0">
              <a:buNone/>
            </a:pPr>
            <a:endParaRPr lang="en-US" sz="1800" b="1" dirty="0">
              <a:solidFill>
                <a:schemeClr val="tx2"/>
              </a:solidFill>
              <a:effectLst/>
              <a:ea typeface="Calibri" panose="020F0502020204030204" pitchFamily="34" charset="0"/>
              <a:cs typeface="Calibri" panose="020F0502020204030204" pitchFamily="34" charset="0"/>
            </a:endParaRPr>
          </a:p>
          <a:p>
            <a:pPr marL="0" lvl="0" indent="0">
              <a:buNone/>
            </a:pPr>
            <a:endParaRPr lang="en-US" sz="1800" b="1" dirty="0">
              <a:solidFill>
                <a:schemeClr val="tx2"/>
              </a:solidFill>
              <a:effectLs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78725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1152128" y="557808"/>
            <a:ext cx="8964488" cy="1143000"/>
          </a:xfrm>
        </p:spPr>
        <p:txBody>
          <a:bodyPr/>
          <a:lstStyle/>
          <a:p>
            <a:pPr marL="742950" indent="-742950" algn="l">
              <a:defRPr/>
            </a:pPr>
            <a:r>
              <a:rPr lang="es-AR" sz="4000" b="1" dirty="0">
                <a:solidFill>
                  <a:srgbClr val="000099"/>
                </a:solidFill>
                <a:effectLst>
                  <a:outerShdw blurRad="38100" dist="38100" dir="2700000" algn="tl">
                    <a:srgbClr val="C0C0C0"/>
                  </a:outerShdw>
                </a:effectLst>
                <a:latin typeface="Garamond" pitchFamily="18" charset="0"/>
              </a:rPr>
              <a:t>	I.- Otros Temas</a:t>
            </a:r>
            <a:br>
              <a:rPr lang="es-AR" sz="4000" b="1" dirty="0">
                <a:solidFill>
                  <a:srgbClr val="000099"/>
                </a:solidFill>
                <a:effectLst>
                  <a:outerShdw blurRad="38100" dist="38100" dir="2700000" algn="tl">
                    <a:srgbClr val="C0C0C0"/>
                  </a:outerShdw>
                </a:effectLst>
                <a:latin typeface="Garamond" pitchFamily="18" charset="0"/>
              </a:rPr>
            </a:br>
            <a:br>
              <a:rPr lang="es-AR" sz="4000" b="1" dirty="0">
                <a:solidFill>
                  <a:srgbClr val="000099"/>
                </a:solidFill>
                <a:effectLst>
                  <a:outerShdw blurRad="38100" dist="38100" dir="2700000" algn="tl">
                    <a:srgbClr val="C0C0C0"/>
                  </a:outerShdw>
                </a:effectLst>
                <a:latin typeface="Garamond" pitchFamily="18" charset="0"/>
              </a:rPr>
            </a:br>
            <a:endParaRPr lang="es-AR" sz="3200" dirty="0">
              <a:solidFill>
                <a:schemeClr val="tx1"/>
              </a:solidFill>
            </a:endParaRPr>
          </a:p>
        </p:txBody>
      </p:sp>
      <p:sp>
        <p:nvSpPr>
          <p:cNvPr id="6147" name="1 Marcador de número de diapositiva"/>
          <p:cNvSpPr>
            <a:spLocks noGrp="1"/>
          </p:cNvSpPr>
          <p:nvPr>
            <p:ph type="sldNum" sz="quarter" idx="12"/>
          </p:nvPr>
        </p:nvSpPr>
        <p:spPr>
          <a:noFill/>
        </p:spPr>
        <p:txBody>
          <a:bodyPr/>
          <a:lstStyle/>
          <a:p>
            <a:fld id="{D8908718-6DA0-4BBE-B2C1-750C498D67ED}" type="slidenum">
              <a:rPr lang="en-US"/>
              <a:pPr/>
              <a:t>32</a:t>
            </a:fld>
            <a:endParaRPr lang="en-US"/>
          </a:p>
        </p:txBody>
      </p:sp>
      <p:pic>
        <p:nvPicPr>
          <p:cNvPr id="6148" name="Picture 18" descr="LOGO nuevo2005_para insertar"/>
          <p:cNvPicPr>
            <a:picLocks noChangeAspect="1" noChangeArrowheads="1"/>
          </p:cNvPicPr>
          <p:nvPr/>
        </p:nvPicPr>
        <p:blipFill>
          <a:blip r:embed="rId2" cstate="print"/>
          <a:srcRect/>
          <a:stretch>
            <a:fillRect/>
          </a:stretch>
        </p:blipFill>
        <p:spPr bwMode="auto">
          <a:xfrm>
            <a:off x="65088" y="260350"/>
            <a:ext cx="762000" cy="762000"/>
          </a:xfrm>
          <a:prstGeom prst="rect">
            <a:avLst/>
          </a:prstGeom>
          <a:noFill/>
          <a:ln w="9525">
            <a:noFill/>
            <a:miter lim="800000"/>
            <a:headEnd/>
            <a:tailEnd/>
          </a:ln>
        </p:spPr>
      </p:pic>
      <p:sp>
        <p:nvSpPr>
          <p:cNvPr id="6" name="Rectangle 3"/>
          <p:cNvSpPr txBox="1">
            <a:spLocks noChangeArrowheads="1"/>
          </p:cNvSpPr>
          <p:nvPr/>
        </p:nvSpPr>
        <p:spPr>
          <a:xfrm>
            <a:off x="251520" y="3068960"/>
            <a:ext cx="8208466" cy="3096344"/>
          </a:xfrm>
          <a:prstGeom prst="rect">
            <a:avLst/>
          </a:prstGeom>
        </p:spPr>
        <p:txBody>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_tradnl" sz="2800" b="0" i="0" u="none" strike="noStrike" kern="0" cap="none" spc="0" normalizeH="0" baseline="0" noProof="0" dirty="0">
              <a:ln>
                <a:noFill/>
              </a:ln>
              <a:solidFill>
                <a:schemeClr val="tx1"/>
              </a:solidFill>
              <a:effectLst/>
              <a:uLnTx/>
              <a:uFillTx/>
              <a:latin typeface="+mn-lt"/>
              <a:ea typeface="+mn-ea"/>
              <a:cs typeface="+mn-cs"/>
            </a:endParaRPr>
          </a:p>
        </p:txBody>
      </p:sp>
      <p:sp>
        <p:nvSpPr>
          <p:cNvPr id="7" name="Rectangle 3">
            <a:extLst>
              <a:ext uri="{FF2B5EF4-FFF2-40B4-BE49-F238E27FC236}">
                <a16:creationId xmlns:a16="http://schemas.microsoft.com/office/drawing/2014/main" id="{7DD6AC99-4DA2-419D-BD76-AC0052A5FF52}"/>
              </a:ext>
            </a:extLst>
          </p:cNvPr>
          <p:cNvSpPr txBox="1">
            <a:spLocks noChangeArrowheads="1"/>
          </p:cNvSpPr>
          <p:nvPr/>
        </p:nvSpPr>
        <p:spPr>
          <a:xfrm>
            <a:off x="179512" y="1308589"/>
            <a:ext cx="8352928" cy="4136635"/>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lvl="0" indent="0">
              <a:buNone/>
            </a:pPr>
            <a:r>
              <a:rPr lang="es-ES" sz="1800" b="1" dirty="0">
                <a:solidFill>
                  <a:schemeClr val="tx2"/>
                </a:solidFill>
                <a:effectLst/>
                <a:ea typeface="Times New Roman" panose="02020603050405020304" pitchFamily="18" charset="0"/>
                <a:cs typeface="Calibri" panose="020F0502020204030204" pitchFamily="34" charset="0"/>
              </a:rPr>
              <a:t>3. Qué pasaría si a los nuevos ingresantes, cualquiera, se lo exime o aporta la mitad pero por dos años.</a:t>
            </a:r>
          </a:p>
          <a:p>
            <a:pPr marL="0" lvl="0" indent="0">
              <a:buNone/>
            </a:pPr>
            <a:endParaRPr lang="en-US" sz="1800" b="1" dirty="0">
              <a:solidFill>
                <a:schemeClr val="tx2"/>
              </a:solidFill>
              <a:effectLst/>
              <a:ea typeface="Calibri" panose="020F0502020204030204" pitchFamily="34" charset="0"/>
              <a:cs typeface="Calibri" panose="020F0502020204030204" pitchFamily="34" charset="0"/>
            </a:endParaRPr>
          </a:p>
          <a:p>
            <a:pPr marL="0" lvl="0" indent="0" algn="just">
              <a:buNone/>
            </a:pPr>
            <a:r>
              <a:rPr lang="es-AR" sz="1800" dirty="0">
                <a:solidFill>
                  <a:schemeClr val="tx2"/>
                </a:solidFill>
                <a:ea typeface="Calibri" panose="020F0502020204030204" pitchFamily="34" charset="0"/>
                <a:cs typeface="Calibri" panose="020F0502020204030204" pitchFamily="34" charset="0"/>
              </a:rPr>
              <a:t>Este análisis se separa en tres:</a:t>
            </a:r>
          </a:p>
          <a:p>
            <a:pPr algn="just"/>
            <a:r>
              <a:rPr lang="es-AR" sz="1800" b="1" dirty="0">
                <a:solidFill>
                  <a:schemeClr val="tx2"/>
                </a:solidFill>
                <a:ea typeface="Calibri" panose="020F0502020204030204" pitchFamily="34" charset="0"/>
                <a:cs typeface="Calibri" panose="020F0502020204030204" pitchFamily="34" charset="0"/>
              </a:rPr>
              <a:t>Aportes con destino a las cuentas individuales:</a:t>
            </a:r>
            <a:r>
              <a:rPr lang="es-AR" sz="1800" dirty="0">
                <a:solidFill>
                  <a:schemeClr val="tx2"/>
                </a:solidFill>
                <a:ea typeface="Calibri" panose="020F0502020204030204" pitchFamily="34" charset="0"/>
                <a:cs typeface="Calibri" panose="020F0502020204030204" pitchFamily="34" charset="0"/>
              </a:rPr>
              <a:t> se verán reducidos, lo que reducirá el monto de sus beneficios previsionales. </a:t>
            </a:r>
          </a:p>
          <a:p>
            <a:pPr algn="just"/>
            <a:r>
              <a:rPr lang="es-AR" sz="1800" b="1" dirty="0">
                <a:solidFill>
                  <a:schemeClr val="tx2"/>
                </a:solidFill>
                <a:ea typeface="Calibri" panose="020F0502020204030204" pitchFamily="34" charset="0"/>
                <a:cs typeface="Calibri" panose="020F0502020204030204" pitchFamily="34" charset="0"/>
              </a:rPr>
              <a:t>Aportes con gastos de administración:</a:t>
            </a:r>
            <a:r>
              <a:rPr lang="es-AR" sz="1800" dirty="0">
                <a:solidFill>
                  <a:schemeClr val="tx2"/>
                </a:solidFill>
                <a:ea typeface="Calibri" panose="020F0502020204030204" pitchFamily="34" charset="0"/>
                <a:cs typeface="Calibri" panose="020F0502020204030204" pitchFamily="34" charset="0"/>
              </a:rPr>
              <a:t> si no realiza los aportes de los gastos de administración podría llevar a desfinanciar los recursos necesarios para afrontar los mismos, que no necesariamente se van a ver disminuidos por el No aportes de estos afiliados.</a:t>
            </a:r>
          </a:p>
          <a:p>
            <a:pPr algn="just"/>
            <a:r>
              <a:rPr lang="es-AR" sz="1800" b="1" dirty="0">
                <a:solidFill>
                  <a:schemeClr val="tx2"/>
                </a:solidFill>
                <a:ea typeface="Calibri" panose="020F0502020204030204" pitchFamily="34" charset="0"/>
                <a:cs typeface="Calibri" panose="020F0502020204030204" pitchFamily="34" charset="0"/>
              </a:rPr>
              <a:t>Aportes con destino al Costo de Seguro:</a:t>
            </a:r>
            <a:r>
              <a:rPr lang="es-AR" sz="1800" dirty="0">
                <a:solidFill>
                  <a:schemeClr val="tx2"/>
                </a:solidFill>
                <a:ea typeface="Calibri" panose="020F0502020204030204" pitchFamily="34" charset="0"/>
                <a:cs typeface="Calibri" panose="020F0502020204030204" pitchFamily="34" charset="0"/>
              </a:rPr>
              <a:t> Si el afiliado no realiza el aporte del costo del Seguro técnicamente no estaría cubierto por el autoseguro. Cuando inicie a aportes tendrá un menor saldo de la cuenta, que tendrá como resultados menores beneficios previsionales en caso de </a:t>
            </a:r>
            <a:r>
              <a:rPr lang="es-AR" sz="1800" dirty="0" err="1">
                <a:solidFill>
                  <a:schemeClr val="tx2"/>
                </a:solidFill>
                <a:ea typeface="Calibri" panose="020F0502020204030204" pitchFamily="34" charset="0"/>
                <a:cs typeface="Calibri" panose="020F0502020204030204" pitchFamily="34" charset="0"/>
              </a:rPr>
              <a:t>pension</a:t>
            </a:r>
            <a:r>
              <a:rPr lang="es-AR" sz="1800" dirty="0">
                <a:solidFill>
                  <a:schemeClr val="tx2"/>
                </a:solidFill>
                <a:ea typeface="Calibri" panose="020F0502020204030204" pitchFamily="34" charset="0"/>
                <a:cs typeface="Calibri" panose="020F0502020204030204" pitchFamily="34" charset="0"/>
              </a:rPr>
              <a:t> por fallecimiento en actividad o invalidez.</a:t>
            </a:r>
          </a:p>
          <a:p>
            <a:pPr marL="0" lvl="0" indent="0">
              <a:buNone/>
            </a:pPr>
            <a:endParaRPr lang="es-AR" sz="1800" dirty="0">
              <a:solidFill>
                <a:schemeClr val="tx2"/>
              </a:solidFill>
              <a:ea typeface="Calibri" panose="020F0502020204030204" pitchFamily="34" charset="0"/>
              <a:cs typeface="Calibri" panose="020F0502020204030204" pitchFamily="34" charset="0"/>
            </a:endParaRPr>
          </a:p>
          <a:p>
            <a:pPr marL="0" lvl="0" indent="0">
              <a:buNone/>
            </a:pPr>
            <a:endParaRPr lang="en-US" sz="1800" b="1" dirty="0">
              <a:solidFill>
                <a:schemeClr val="tx2"/>
              </a:solidFill>
              <a:effectLs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00607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1152128" y="557808"/>
            <a:ext cx="8964488" cy="1143000"/>
          </a:xfrm>
        </p:spPr>
        <p:txBody>
          <a:bodyPr/>
          <a:lstStyle/>
          <a:p>
            <a:pPr marL="742950" indent="-742950" algn="l">
              <a:defRPr/>
            </a:pPr>
            <a:r>
              <a:rPr lang="es-AR" sz="4000" b="1" dirty="0">
                <a:solidFill>
                  <a:srgbClr val="000099"/>
                </a:solidFill>
                <a:effectLst>
                  <a:outerShdw blurRad="38100" dist="38100" dir="2700000" algn="tl">
                    <a:srgbClr val="C0C0C0"/>
                  </a:outerShdw>
                </a:effectLst>
                <a:latin typeface="Garamond" pitchFamily="18" charset="0"/>
              </a:rPr>
              <a:t>	I.- Otros Temas</a:t>
            </a:r>
            <a:br>
              <a:rPr lang="es-AR" sz="4000" b="1" dirty="0">
                <a:solidFill>
                  <a:srgbClr val="000099"/>
                </a:solidFill>
                <a:effectLst>
                  <a:outerShdw blurRad="38100" dist="38100" dir="2700000" algn="tl">
                    <a:srgbClr val="C0C0C0"/>
                  </a:outerShdw>
                </a:effectLst>
                <a:latin typeface="Garamond" pitchFamily="18" charset="0"/>
              </a:rPr>
            </a:br>
            <a:br>
              <a:rPr lang="es-AR" sz="4000" b="1" dirty="0">
                <a:solidFill>
                  <a:srgbClr val="000099"/>
                </a:solidFill>
                <a:effectLst>
                  <a:outerShdw blurRad="38100" dist="38100" dir="2700000" algn="tl">
                    <a:srgbClr val="C0C0C0"/>
                  </a:outerShdw>
                </a:effectLst>
                <a:latin typeface="Garamond" pitchFamily="18" charset="0"/>
              </a:rPr>
            </a:br>
            <a:endParaRPr lang="es-AR" sz="3200" dirty="0">
              <a:solidFill>
                <a:schemeClr val="tx1"/>
              </a:solidFill>
            </a:endParaRPr>
          </a:p>
        </p:txBody>
      </p:sp>
      <p:sp>
        <p:nvSpPr>
          <p:cNvPr id="6147" name="1 Marcador de número de diapositiva"/>
          <p:cNvSpPr>
            <a:spLocks noGrp="1"/>
          </p:cNvSpPr>
          <p:nvPr>
            <p:ph type="sldNum" sz="quarter" idx="12"/>
          </p:nvPr>
        </p:nvSpPr>
        <p:spPr>
          <a:noFill/>
        </p:spPr>
        <p:txBody>
          <a:bodyPr/>
          <a:lstStyle/>
          <a:p>
            <a:fld id="{D8908718-6DA0-4BBE-B2C1-750C498D67ED}" type="slidenum">
              <a:rPr lang="en-US"/>
              <a:pPr/>
              <a:t>33</a:t>
            </a:fld>
            <a:endParaRPr lang="en-US"/>
          </a:p>
        </p:txBody>
      </p:sp>
      <p:pic>
        <p:nvPicPr>
          <p:cNvPr id="6148" name="Picture 18" descr="LOGO nuevo2005_para insertar"/>
          <p:cNvPicPr>
            <a:picLocks noChangeAspect="1" noChangeArrowheads="1"/>
          </p:cNvPicPr>
          <p:nvPr/>
        </p:nvPicPr>
        <p:blipFill>
          <a:blip r:embed="rId2" cstate="print"/>
          <a:srcRect/>
          <a:stretch>
            <a:fillRect/>
          </a:stretch>
        </p:blipFill>
        <p:spPr bwMode="auto">
          <a:xfrm>
            <a:off x="65088" y="260350"/>
            <a:ext cx="762000" cy="762000"/>
          </a:xfrm>
          <a:prstGeom prst="rect">
            <a:avLst/>
          </a:prstGeom>
          <a:noFill/>
          <a:ln w="9525">
            <a:noFill/>
            <a:miter lim="800000"/>
            <a:headEnd/>
            <a:tailEnd/>
          </a:ln>
        </p:spPr>
      </p:pic>
      <p:sp>
        <p:nvSpPr>
          <p:cNvPr id="6" name="Rectangle 3"/>
          <p:cNvSpPr txBox="1">
            <a:spLocks noChangeArrowheads="1"/>
          </p:cNvSpPr>
          <p:nvPr/>
        </p:nvSpPr>
        <p:spPr>
          <a:xfrm>
            <a:off x="251520" y="3068960"/>
            <a:ext cx="8208466" cy="3096344"/>
          </a:xfrm>
          <a:prstGeom prst="rect">
            <a:avLst/>
          </a:prstGeom>
        </p:spPr>
        <p:txBody>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_tradnl" sz="2800" b="0" i="0" u="none" strike="noStrike" kern="0" cap="none" spc="0" normalizeH="0" baseline="0" noProof="0" dirty="0">
              <a:ln>
                <a:noFill/>
              </a:ln>
              <a:solidFill>
                <a:schemeClr val="tx1"/>
              </a:solidFill>
              <a:effectLst/>
              <a:uLnTx/>
              <a:uFillTx/>
              <a:latin typeface="+mn-lt"/>
              <a:ea typeface="+mn-ea"/>
              <a:cs typeface="+mn-cs"/>
            </a:endParaRPr>
          </a:p>
        </p:txBody>
      </p:sp>
      <p:sp>
        <p:nvSpPr>
          <p:cNvPr id="7" name="Rectangle 3">
            <a:extLst>
              <a:ext uri="{FF2B5EF4-FFF2-40B4-BE49-F238E27FC236}">
                <a16:creationId xmlns:a16="http://schemas.microsoft.com/office/drawing/2014/main" id="{7DD6AC99-4DA2-419D-BD76-AC0052A5FF52}"/>
              </a:ext>
            </a:extLst>
          </p:cNvPr>
          <p:cNvSpPr txBox="1">
            <a:spLocks noChangeArrowheads="1"/>
          </p:cNvSpPr>
          <p:nvPr/>
        </p:nvSpPr>
        <p:spPr>
          <a:xfrm>
            <a:off x="179512" y="1308589"/>
            <a:ext cx="8712968" cy="4136635"/>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lvl="0" indent="0">
              <a:buNone/>
            </a:pPr>
            <a:r>
              <a:rPr lang="es-ES" sz="1800" b="1" dirty="0">
                <a:solidFill>
                  <a:schemeClr val="tx2"/>
                </a:solidFill>
                <a:effectLst/>
                <a:ea typeface="Times New Roman" panose="02020603050405020304" pitchFamily="18" charset="0"/>
                <a:cs typeface="Calibri" panose="020F0502020204030204" pitchFamily="34" charset="0"/>
              </a:rPr>
              <a:t>3. Qué pasaría si a los nuevos ingresantes, cualquiera, se lo exime o aporta la mitad pero por dos años.</a:t>
            </a:r>
          </a:p>
          <a:p>
            <a:pPr marL="0" lvl="0" indent="0">
              <a:buNone/>
            </a:pPr>
            <a:endParaRPr lang="en-US" sz="1800" b="1" dirty="0">
              <a:solidFill>
                <a:schemeClr val="tx2"/>
              </a:solidFill>
              <a:effectLst/>
              <a:ea typeface="Calibri" panose="020F0502020204030204" pitchFamily="34" charset="0"/>
              <a:cs typeface="Calibri" panose="020F0502020204030204" pitchFamily="34" charset="0"/>
            </a:endParaRPr>
          </a:p>
          <a:p>
            <a:pPr marL="0" lvl="0" indent="0" algn="just">
              <a:buNone/>
            </a:pPr>
            <a:r>
              <a:rPr lang="es-AR" sz="1800" dirty="0">
                <a:solidFill>
                  <a:schemeClr val="tx2"/>
                </a:solidFill>
                <a:ea typeface="Calibri" panose="020F0502020204030204" pitchFamily="34" charset="0"/>
                <a:cs typeface="Calibri" panose="020F0502020204030204" pitchFamily="34" charset="0"/>
              </a:rPr>
              <a:t>No obstante lo señalado, se detalla como ejemplo el beneficio de un afiliado que ingresa a los 30 años y se jubila a los 65 se le exime de abonar las cuotas durante dos años ello implica que su beneficio se reducirá en aproximadamente un 10%, según el siguiente detalle:</a:t>
            </a:r>
          </a:p>
          <a:p>
            <a:pPr algn="just"/>
            <a:r>
              <a:rPr lang="es-AR" sz="1800" dirty="0">
                <a:solidFill>
                  <a:schemeClr val="tx2"/>
                </a:solidFill>
                <a:ea typeface="Calibri" panose="020F0502020204030204" pitchFamily="34" charset="0"/>
                <a:cs typeface="Calibri" panose="020F0502020204030204" pitchFamily="34" charset="0"/>
              </a:rPr>
              <a:t>Beneficio Base 30/65: $386.976 (diapositiva 11)</a:t>
            </a:r>
          </a:p>
          <a:p>
            <a:pPr algn="just"/>
            <a:r>
              <a:rPr lang="es-AR" sz="1800" dirty="0">
                <a:solidFill>
                  <a:schemeClr val="tx2"/>
                </a:solidFill>
                <a:ea typeface="Calibri" panose="020F0502020204030204" pitchFamily="34" charset="0"/>
                <a:cs typeface="Calibri" panose="020F0502020204030204" pitchFamily="34" charset="0"/>
              </a:rPr>
              <a:t>Aportes Eximidos: 2 años de cuotas mensuales $ 78.651</a:t>
            </a:r>
          </a:p>
          <a:p>
            <a:pPr algn="just"/>
            <a:r>
              <a:rPr lang="es-AR" sz="1800" dirty="0">
                <a:solidFill>
                  <a:schemeClr val="tx2"/>
                </a:solidFill>
                <a:ea typeface="Calibri" panose="020F0502020204030204" pitchFamily="34" charset="0"/>
                <a:cs typeface="Calibri" panose="020F0502020204030204" pitchFamily="34" charset="0"/>
              </a:rPr>
              <a:t>Saldo que hubiera obtenido a la Jubilación por los Aportes NO realizados: $7.175.793</a:t>
            </a:r>
          </a:p>
          <a:p>
            <a:pPr algn="just"/>
            <a:r>
              <a:rPr lang="es-AR" sz="1800" dirty="0">
                <a:solidFill>
                  <a:schemeClr val="tx2"/>
                </a:solidFill>
                <a:ea typeface="Calibri" panose="020F0502020204030204" pitchFamily="34" charset="0"/>
                <a:cs typeface="Calibri" panose="020F0502020204030204" pitchFamily="34" charset="0"/>
              </a:rPr>
              <a:t>Beneficio Estimado por los Aportes No realizado: $ 39.105</a:t>
            </a:r>
          </a:p>
          <a:p>
            <a:r>
              <a:rPr lang="es-AR" sz="1800" dirty="0">
                <a:solidFill>
                  <a:schemeClr val="tx2"/>
                </a:solidFill>
                <a:ea typeface="Calibri" panose="020F0502020204030204" pitchFamily="34" charset="0"/>
                <a:cs typeface="Calibri" panose="020F0502020204030204" pitchFamily="34" charset="0"/>
              </a:rPr>
              <a:t>Beneficio con los Años Eximidos: $ 347.872</a:t>
            </a:r>
          </a:p>
          <a:p>
            <a:pPr marL="0" lvl="0" indent="0">
              <a:buNone/>
            </a:pPr>
            <a:r>
              <a:rPr lang="es-AR" sz="1800" dirty="0">
                <a:solidFill>
                  <a:schemeClr val="tx2"/>
                </a:solidFill>
                <a:ea typeface="Calibri" panose="020F0502020204030204" pitchFamily="34" charset="0"/>
                <a:cs typeface="Calibri" panose="020F0502020204030204" pitchFamily="34" charset="0"/>
              </a:rPr>
              <a:t>Desde ya estos valores dependen de la edad y monto de los aportes eximidos, sexo del titular, edades estimadas de jubilación y rendimiento estimado de las inversiones</a:t>
            </a:r>
          </a:p>
          <a:p>
            <a:pPr marL="0" lvl="0" indent="0">
              <a:buNone/>
            </a:pPr>
            <a:endParaRPr lang="en-US" sz="1800" b="1" dirty="0">
              <a:solidFill>
                <a:schemeClr val="tx2"/>
              </a:solidFill>
              <a:effectLs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8891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5 Marcador de número de diapositiva"/>
          <p:cNvSpPr>
            <a:spLocks noGrp="1"/>
          </p:cNvSpPr>
          <p:nvPr>
            <p:ph type="sldNum" sz="quarter" idx="12"/>
          </p:nvPr>
        </p:nvSpPr>
        <p:spPr>
          <a:noFill/>
        </p:spPr>
        <p:txBody>
          <a:bodyPr/>
          <a:lstStyle/>
          <a:p>
            <a:fld id="{061710C5-0F59-409C-8A51-BF35107833FC}" type="slidenum">
              <a:rPr lang="es-ES_tradnl"/>
              <a:pPr/>
              <a:t>34</a:t>
            </a:fld>
            <a:endParaRPr lang="es-ES_tradnl"/>
          </a:p>
        </p:txBody>
      </p:sp>
      <p:graphicFrame>
        <p:nvGraphicFramePr>
          <p:cNvPr id="62467" name="Object 2"/>
          <p:cNvGraphicFramePr>
            <a:graphicFrameLocks noChangeAspect="1"/>
          </p:cNvGraphicFramePr>
          <p:nvPr/>
        </p:nvGraphicFramePr>
        <p:xfrm>
          <a:off x="0" y="5805488"/>
          <a:ext cx="549275" cy="549275"/>
        </p:xfrm>
        <a:graphic>
          <a:graphicData uri="http://schemas.openxmlformats.org/presentationml/2006/ole">
            <mc:AlternateContent xmlns:mc="http://schemas.openxmlformats.org/markup-compatibility/2006">
              <mc:Choice xmlns:v="urn:schemas-microsoft-com:vml" Requires="v">
                <p:oleObj spid="_x0000_s140345" r:id="rId3" imgW="1409897" imgH="1409897" progId="">
                  <p:embed/>
                </p:oleObj>
              </mc:Choice>
              <mc:Fallback>
                <p:oleObj r:id="rId3" imgW="1409897" imgH="1409897"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805488"/>
                        <a:ext cx="549275" cy="549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2468" name="Rectangle 5"/>
          <p:cNvSpPr>
            <a:spLocks noChangeArrowheads="1"/>
          </p:cNvSpPr>
          <p:nvPr/>
        </p:nvSpPr>
        <p:spPr bwMode="auto">
          <a:xfrm>
            <a:off x="8197850" y="3090863"/>
            <a:ext cx="2085975" cy="0"/>
          </a:xfrm>
          <a:prstGeom prst="rect">
            <a:avLst/>
          </a:prstGeom>
          <a:noFill/>
          <a:ln w="9525">
            <a:noFill/>
            <a:miter lim="800000"/>
            <a:headEnd/>
            <a:tailEnd/>
          </a:ln>
        </p:spPr>
        <p:txBody>
          <a:bodyPr wrap="none">
            <a:spAutoFit/>
          </a:bodyPr>
          <a:lstStyle/>
          <a:p>
            <a:endParaRPr lang="es-ES"/>
          </a:p>
        </p:txBody>
      </p:sp>
      <p:sp>
        <p:nvSpPr>
          <p:cNvPr id="62469" name="Rectangle 6"/>
          <p:cNvSpPr>
            <a:spLocks noChangeArrowheads="1"/>
          </p:cNvSpPr>
          <p:nvPr/>
        </p:nvSpPr>
        <p:spPr bwMode="auto">
          <a:xfrm>
            <a:off x="539750" y="5516563"/>
            <a:ext cx="2376488" cy="1265237"/>
          </a:xfrm>
          <a:prstGeom prst="rect">
            <a:avLst/>
          </a:prstGeom>
          <a:noFill/>
          <a:ln w="9525">
            <a:noFill/>
            <a:miter lim="800000"/>
            <a:headEnd/>
            <a:tailEnd/>
          </a:ln>
        </p:spPr>
        <p:txBody>
          <a:bodyPr>
            <a:spAutoFit/>
          </a:bodyPr>
          <a:lstStyle/>
          <a:p>
            <a:br>
              <a:rPr lang="es-ES" sz="1000">
                <a:cs typeface="Times New Roman" pitchFamily="18" charset="0"/>
              </a:rPr>
            </a:br>
            <a:endParaRPr lang="es-ES" sz="1000">
              <a:cs typeface="Times New Roman" pitchFamily="18" charset="0"/>
            </a:endParaRPr>
          </a:p>
          <a:p>
            <a:r>
              <a:rPr lang="es-MX" sz="1300" b="1">
                <a:latin typeface="Garamond" pitchFamily="18" charset="0"/>
                <a:cs typeface="Times New Roman" pitchFamily="18" charset="0"/>
              </a:rPr>
              <a:t> Melinsky,</a:t>
            </a:r>
            <a:endParaRPr lang="es-ES" sz="1000">
              <a:cs typeface="Times New Roman" pitchFamily="18" charset="0"/>
            </a:endParaRPr>
          </a:p>
          <a:p>
            <a:r>
              <a:rPr lang="es-MX" sz="1300" b="1">
                <a:latin typeface="Garamond" pitchFamily="18" charset="0"/>
                <a:cs typeface="Times New Roman" pitchFamily="18" charset="0"/>
              </a:rPr>
              <a:t> Pellegrinelli y Asoc. </a:t>
            </a:r>
            <a:endParaRPr lang="es-ES" sz="1000">
              <a:cs typeface="Times New Roman" pitchFamily="18" charset="0"/>
            </a:endParaRPr>
          </a:p>
          <a:p>
            <a:r>
              <a:rPr lang="es-ES_tradnl" sz="900" i="1">
                <a:latin typeface="Garamond" pitchFamily="18" charset="0"/>
                <a:cs typeface="Times New Roman" pitchFamily="18" charset="0"/>
              </a:rPr>
              <a:t>                       </a:t>
            </a:r>
            <a:r>
              <a:rPr lang="es-ES_tradnl" sz="1000" i="1">
                <a:latin typeface="Garamond" pitchFamily="18" charset="0"/>
                <a:cs typeface="Times New Roman" pitchFamily="18" charset="0"/>
              </a:rPr>
              <a:t>Actuarios y Consultores</a:t>
            </a:r>
            <a:endParaRPr lang="es-ES" sz="1200">
              <a:cs typeface="Times New Roman" pitchFamily="18" charset="0"/>
            </a:endParaRPr>
          </a:p>
          <a:p>
            <a:r>
              <a:rPr lang="es-ES_tradnl" sz="900" b="1">
                <a:solidFill>
                  <a:srgbClr val="000080"/>
                </a:solidFill>
                <a:latin typeface="Garamond" pitchFamily="18" charset="0"/>
                <a:cs typeface="Times New Roman" pitchFamily="18" charset="0"/>
              </a:rPr>
              <a:t>Abelica Global Firm</a:t>
            </a:r>
          </a:p>
          <a:p>
            <a:r>
              <a:rPr lang="es-ES_tradnl" sz="900" b="1">
                <a:solidFill>
                  <a:srgbClr val="000080"/>
                </a:solidFill>
                <a:latin typeface="Garamond" pitchFamily="18" charset="0"/>
                <a:cs typeface="Times New Roman" pitchFamily="18" charset="0"/>
              </a:rPr>
              <a:t>www.melpel.com.ar</a:t>
            </a:r>
            <a:r>
              <a:rPr lang="es-ES_tradnl" sz="1200">
                <a:cs typeface="Times New Roman" pitchFamily="18" charset="0"/>
              </a:rPr>
              <a:t> </a:t>
            </a:r>
            <a:endParaRPr lang="es-ES_tradnl" sz="2800"/>
          </a:p>
        </p:txBody>
      </p:sp>
      <p:sp>
        <p:nvSpPr>
          <p:cNvPr id="62470" name="Text Box 8"/>
          <p:cNvSpPr txBox="1">
            <a:spLocks noChangeArrowheads="1"/>
          </p:cNvSpPr>
          <p:nvPr/>
        </p:nvSpPr>
        <p:spPr bwMode="auto">
          <a:xfrm>
            <a:off x="899592" y="2564904"/>
            <a:ext cx="7543800" cy="823912"/>
          </a:xfrm>
          <a:prstGeom prst="rect">
            <a:avLst/>
          </a:prstGeom>
          <a:noFill/>
          <a:ln w="9525">
            <a:noFill/>
            <a:miter lim="800000"/>
            <a:headEnd/>
            <a:tailEnd/>
          </a:ln>
        </p:spPr>
        <p:txBody>
          <a:bodyPr>
            <a:spAutoFit/>
          </a:bodyPr>
          <a:lstStyle/>
          <a:p>
            <a:pPr algn="ctr" eaLnBrk="1" hangingPunct="1">
              <a:spcBef>
                <a:spcPct val="50000"/>
              </a:spcBef>
            </a:pPr>
            <a:r>
              <a:rPr lang="es-ES" sz="4800" b="1" dirty="0">
                <a:solidFill>
                  <a:srgbClr val="000099"/>
                </a:solidFill>
              </a:rPr>
              <a:t>MUCHAS GRACIAS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1 Título"/>
          <p:cNvSpPr>
            <a:spLocks noGrp="1"/>
          </p:cNvSpPr>
          <p:nvPr>
            <p:ph type="title" idx="4294967295"/>
          </p:nvPr>
        </p:nvSpPr>
        <p:spPr>
          <a:xfrm>
            <a:off x="976313" y="115888"/>
            <a:ext cx="7772400" cy="1143000"/>
          </a:xfrm>
        </p:spPr>
        <p:txBody>
          <a:bodyPr/>
          <a:lstStyle/>
          <a:p>
            <a:pPr>
              <a:defRPr/>
            </a:pPr>
            <a:r>
              <a:rPr lang="es-ES" sz="3200" b="1" dirty="0">
                <a:solidFill>
                  <a:srgbClr val="000099"/>
                </a:solidFill>
                <a:effectLst>
                  <a:outerShdw blurRad="38100" dist="38100" dir="2700000" algn="tl">
                    <a:srgbClr val="C0C0C0"/>
                  </a:outerShdw>
                </a:effectLst>
                <a:latin typeface="Garamond" pitchFamily="18" charset="0"/>
              </a:rPr>
              <a:t>Esquema Básico de la Caja</a:t>
            </a:r>
          </a:p>
        </p:txBody>
      </p:sp>
      <p:sp>
        <p:nvSpPr>
          <p:cNvPr id="23556" name="3 Marcador de número de diapositiva"/>
          <p:cNvSpPr txBox="1">
            <a:spLocks noGrp="1"/>
          </p:cNvSpPr>
          <p:nvPr/>
        </p:nvSpPr>
        <p:spPr bwMode="auto">
          <a:xfrm>
            <a:off x="6553200" y="6248400"/>
            <a:ext cx="1905000" cy="457200"/>
          </a:xfrm>
          <a:prstGeom prst="rect">
            <a:avLst/>
          </a:prstGeom>
          <a:noFill/>
          <a:ln w="9525">
            <a:noFill/>
            <a:miter lim="800000"/>
            <a:headEnd/>
            <a:tailEnd/>
          </a:ln>
        </p:spPr>
        <p:txBody>
          <a:bodyPr/>
          <a:lstStyle/>
          <a:p>
            <a:pPr algn="r"/>
            <a:fld id="{F28611AE-EFC7-440A-BC1B-3210118D6FA1}" type="slidenum">
              <a:rPr lang="en-US" sz="1400"/>
              <a:pPr algn="r"/>
              <a:t>4</a:t>
            </a:fld>
            <a:endParaRPr lang="en-US" sz="1400"/>
          </a:p>
        </p:txBody>
      </p:sp>
      <p:pic>
        <p:nvPicPr>
          <p:cNvPr id="23557" name="Picture 8"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a:ln w="9525">
            <a:noFill/>
            <a:miter lim="800000"/>
            <a:headEnd/>
            <a:tailEnd/>
          </a:ln>
        </p:spPr>
      </p:pic>
      <p:sp>
        <p:nvSpPr>
          <p:cNvPr id="7" name="6 Rectángulo"/>
          <p:cNvSpPr/>
          <p:nvPr/>
        </p:nvSpPr>
        <p:spPr bwMode="auto">
          <a:xfrm>
            <a:off x="683568" y="1268760"/>
            <a:ext cx="1728192" cy="50405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a:ln>
                  <a:noFill/>
                </a:ln>
                <a:solidFill>
                  <a:schemeClr val="tx1"/>
                </a:solidFill>
                <a:effectLst/>
                <a:latin typeface="Times New Roman" pitchFamily="18" charset="0"/>
              </a:rPr>
              <a:t>Aportes Totales</a:t>
            </a:r>
          </a:p>
        </p:txBody>
      </p:sp>
      <p:sp>
        <p:nvSpPr>
          <p:cNvPr id="9" name="8 Rectángulo"/>
          <p:cNvSpPr/>
          <p:nvPr/>
        </p:nvSpPr>
        <p:spPr bwMode="auto">
          <a:xfrm>
            <a:off x="1062213" y="2348880"/>
            <a:ext cx="2016224" cy="576064"/>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err="1">
                <a:ln>
                  <a:noFill/>
                </a:ln>
                <a:solidFill>
                  <a:schemeClr val="tx1"/>
                </a:solidFill>
                <a:effectLst/>
                <a:latin typeface="Times New Roman" pitchFamily="18" charset="0"/>
              </a:rPr>
              <a:t>Cta</a:t>
            </a:r>
            <a:r>
              <a:rPr kumimoji="0" lang="es-AR" sz="1800" b="1" i="0" u="none" strike="noStrike" cap="none" normalizeH="0" baseline="0" dirty="0">
                <a:ln>
                  <a:noFill/>
                </a:ln>
                <a:solidFill>
                  <a:schemeClr val="tx1"/>
                </a:solidFill>
                <a:effectLst/>
                <a:latin typeface="Times New Roman" pitchFamily="18" charset="0"/>
              </a:rPr>
              <a:t> Individual </a:t>
            </a:r>
            <a:endParaRPr lang="es-AR" sz="1800" b="1" dirty="0"/>
          </a:p>
          <a:p>
            <a:pPr algn="ctr"/>
            <a:r>
              <a:rPr lang="es-AR" sz="1800" b="1" dirty="0"/>
              <a:t>($5.350.679.954)</a:t>
            </a:r>
          </a:p>
        </p:txBody>
      </p:sp>
      <p:sp>
        <p:nvSpPr>
          <p:cNvPr id="10" name="9 Rectángulo"/>
          <p:cNvSpPr/>
          <p:nvPr/>
        </p:nvSpPr>
        <p:spPr bwMode="auto">
          <a:xfrm>
            <a:off x="1115616" y="3861048"/>
            <a:ext cx="1584176" cy="432048"/>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a:ln>
                  <a:noFill/>
                </a:ln>
                <a:solidFill>
                  <a:schemeClr val="tx1"/>
                </a:solidFill>
                <a:effectLst/>
                <a:latin typeface="Times New Roman" pitchFamily="18" charset="0"/>
              </a:rPr>
              <a:t>Costo Seguro</a:t>
            </a:r>
          </a:p>
        </p:txBody>
      </p:sp>
      <p:sp>
        <p:nvSpPr>
          <p:cNvPr id="11" name="10 Rectángulo"/>
          <p:cNvSpPr/>
          <p:nvPr/>
        </p:nvSpPr>
        <p:spPr bwMode="auto">
          <a:xfrm>
            <a:off x="611560" y="5445224"/>
            <a:ext cx="2592288"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a:ln>
                  <a:noFill/>
                </a:ln>
                <a:solidFill>
                  <a:schemeClr val="tx1"/>
                </a:solidFill>
                <a:effectLst/>
                <a:latin typeface="Times New Roman" pitchFamily="18" charset="0"/>
              </a:rPr>
              <a:t>Gs Administración</a:t>
            </a:r>
          </a:p>
        </p:txBody>
      </p:sp>
      <p:sp>
        <p:nvSpPr>
          <p:cNvPr id="12" name="11 Rectángulo"/>
          <p:cNvSpPr/>
          <p:nvPr/>
        </p:nvSpPr>
        <p:spPr bwMode="auto">
          <a:xfrm>
            <a:off x="3275856" y="3645024"/>
            <a:ext cx="1944216" cy="144016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a:ln>
                  <a:noFill/>
                </a:ln>
                <a:solidFill>
                  <a:schemeClr val="tx1"/>
                </a:solidFill>
                <a:effectLst/>
                <a:latin typeface="Times New Roman" pitchFamily="18" charset="0"/>
              </a:rPr>
              <a:t>Capital Complementario</a:t>
            </a:r>
          </a:p>
          <a:p>
            <a:pPr algn="ctr">
              <a:buFontTx/>
              <a:buChar char="-"/>
            </a:pPr>
            <a:r>
              <a:rPr lang="es-AR" sz="1800" b="1" dirty="0"/>
              <a:t>Autoseguro ($188.803.218)</a:t>
            </a:r>
          </a:p>
          <a:p>
            <a:pPr marL="0" marR="0" indent="0" algn="ctr" defTabSz="914400" rtl="0" eaLnBrk="0" fontAlgn="base" latinLnBrk="0" hangingPunct="0">
              <a:lnSpc>
                <a:spcPct val="100000"/>
              </a:lnSpc>
              <a:spcBef>
                <a:spcPct val="0"/>
              </a:spcBef>
              <a:spcAft>
                <a:spcPct val="0"/>
              </a:spcAft>
              <a:buClrTx/>
              <a:buSzTx/>
              <a:buFontTx/>
              <a:buNone/>
              <a:tabLst/>
            </a:pPr>
            <a:endParaRPr kumimoji="0" lang="es-AR" sz="1800" b="1"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s-AR" sz="1800" b="1" i="0" u="none" strike="noStrike" cap="none" normalizeH="0" baseline="0" dirty="0">
              <a:ln>
                <a:noFill/>
              </a:ln>
              <a:solidFill>
                <a:schemeClr val="tx1"/>
              </a:solidFill>
              <a:effectLst/>
              <a:latin typeface="Times New Roman" pitchFamily="18" charset="0"/>
            </a:endParaRPr>
          </a:p>
        </p:txBody>
      </p:sp>
      <p:sp>
        <p:nvSpPr>
          <p:cNvPr id="13" name="12 Rectángulo"/>
          <p:cNvSpPr/>
          <p:nvPr/>
        </p:nvSpPr>
        <p:spPr bwMode="auto">
          <a:xfrm>
            <a:off x="6300192" y="1700808"/>
            <a:ext cx="1584176" cy="100811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a:ln>
                  <a:noFill/>
                </a:ln>
                <a:solidFill>
                  <a:schemeClr val="tx1"/>
                </a:solidFill>
                <a:effectLst/>
                <a:latin typeface="Times New Roman" pitchFamily="18" charset="0"/>
              </a:rPr>
              <a:t>Saldo al Momento del Beneficio</a:t>
            </a:r>
          </a:p>
        </p:txBody>
      </p:sp>
      <p:sp>
        <p:nvSpPr>
          <p:cNvPr id="14" name="13 Rectángulo"/>
          <p:cNvSpPr/>
          <p:nvPr/>
        </p:nvSpPr>
        <p:spPr bwMode="auto">
          <a:xfrm>
            <a:off x="6372200" y="2996952"/>
            <a:ext cx="1584176" cy="100811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s-AR" sz="1800" b="1" dirty="0"/>
              <a:t>Monto Inicial del Beneficio</a:t>
            </a:r>
            <a:endParaRPr kumimoji="0" lang="es-AR" sz="1800" b="1" i="0" u="none" strike="noStrike" cap="none" normalizeH="0" baseline="0" dirty="0">
              <a:ln>
                <a:noFill/>
              </a:ln>
              <a:solidFill>
                <a:schemeClr val="tx1"/>
              </a:solidFill>
              <a:effectLst/>
              <a:latin typeface="Times New Roman" pitchFamily="18" charset="0"/>
            </a:endParaRPr>
          </a:p>
        </p:txBody>
      </p:sp>
      <p:sp>
        <p:nvSpPr>
          <p:cNvPr id="15" name="14 Rectángulo"/>
          <p:cNvSpPr/>
          <p:nvPr/>
        </p:nvSpPr>
        <p:spPr bwMode="auto">
          <a:xfrm>
            <a:off x="6084168" y="4293096"/>
            <a:ext cx="2088232" cy="50405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s-AR" sz="1800" b="1" dirty="0"/>
              <a:t>Ajustes Periódicos</a:t>
            </a:r>
            <a:endParaRPr kumimoji="0" lang="es-AR" sz="1800" b="1" i="0" u="none" strike="noStrike" cap="none" normalizeH="0" baseline="0" dirty="0">
              <a:ln>
                <a:noFill/>
              </a:ln>
              <a:solidFill>
                <a:schemeClr val="tx1"/>
              </a:solidFill>
              <a:effectLst/>
              <a:latin typeface="Times New Roman" pitchFamily="18" charset="0"/>
            </a:endParaRPr>
          </a:p>
        </p:txBody>
      </p:sp>
      <p:sp>
        <p:nvSpPr>
          <p:cNvPr id="16" name="15 Rectángulo"/>
          <p:cNvSpPr/>
          <p:nvPr/>
        </p:nvSpPr>
        <p:spPr bwMode="auto">
          <a:xfrm>
            <a:off x="6084168" y="5157192"/>
            <a:ext cx="2088232" cy="936104"/>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s-AR" sz="1800" b="1" dirty="0"/>
              <a:t>Reservas Matemáticas</a:t>
            </a:r>
          </a:p>
          <a:p>
            <a:pPr algn="ctr"/>
            <a:r>
              <a:rPr lang="es-AR" sz="1800" b="1" dirty="0"/>
              <a:t>($939.865.631)</a:t>
            </a:r>
          </a:p>
        </p:txBody>
      </p:sp>
      <p:cxnSp>
        <p:nvCxnSpPr>
          <p:cNvPr id="18" name="17 Conector recto de flecha"/>
          <p:cNvCxnSpPr/>
          <p:nvPr/>
        </p:nvCxnSpPr>
        <p:spPr bwMode="auto">
          <a:xfrm>
            <a:off x="683568" y="1772816"/>
            <a:ext cx="0" cy="36004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0" name="19 Conector recto de flecha"/>
          <p:cNvCxnSpPr/>
          <p:nvPr/>
        </p:nvCxnSpPr>
        <p:spPr bwMode="auto">
          <a:xfrm>
            <a:off x="683568" y="4149080"/>
            <a:ext cx="36004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3" name="22 Conector recto de flecha"/>
          <p:cNvCxnSpPr/>
          <p:nvPr/>
        </p:nvCxnSpPr>
        <p:spPr bwMode="auto">
          <a:xfrm>
            <a:off x="683568" y="2636912"/>
            <a:ext cx="36004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4" name="23 Conector recto de flecha"/>
          <p:cNvCxnSpPr/>
          <p:nvPr/>
        </p:nvCxnSpPr>
        <p:spPr bwMode="auto">
          <a:xfrm>
            <a:off x="2771800" y="4077072"/>
            <a:ext cx="36004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8" name="27 Conector recto de flecha"/>
          <p:cNvCxnSpPr/>
          <p:nvPr/>
        </p:nvCxnSpPr>
        <p:spPr bwMode="auto">
          <a:xfrm flipV="1">
            <a:off x="5364088" y="2564904"/>
            <a:ext cx="864096" cy="158417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9" name="28 Rectángulo"/>
          <p:cNvSpPr/>
          <p:nvPr/>
        </p:nvSpPr>
        <p:spPr bwMode="auto">
          <a:xfrm>
            <a:off x="3635896" y="2420888"/>
            <a:ext cx="1584176" cy="432048"/>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a:ln>
                  <a:noFill/>
                </a:ln>
                <a:solidFill>
                  <a:schemeClr val="tx1"/>
                </a:solidFill>
                <a:effectLst/>
                <a:latin typeface="Times New Roman" pitchFamily="18" charset="0"/>
              </a:rPr>
              <a:t>Intereses</a:t>
            </a:r>
          </a:p>
        </p:txBody>
      </p:sp>
      <p:cxnSp>
        <p:nvCxnSpPr>
          <p:cNvPr id="30" name="29 Conector recto de flecha"/>
          <p:cNvCxnSpPr>
            <a:endCxn id="29" idx="1"/>
          </p:cNvCxnSpPr>
          <p:nvPr/>
        </p:nvCxnSpPr>
        <p:spPr bwMode="auto">
          <a:xfrm>
            <a:off x="3131840" y="2636912"/>
            <a:ext cx="504056"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3" name="32 Conector recto de flecha"/>
          <p:cNvCxnSpPr/>
          <p:nvPr/>
        </p:nvCxnSpPr>
        <p:spPr bwMode="auto">
          <a:xfrm flipV="1">
            <a:off x="5292080" y="2420888"/>
            <a:ext cx="936104" cy="21602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6" name="35 Conector recto de flecha"/>
          <p:cNvCxnSpPr>
            <a:stCxn id="13" idx="2"/>
          </p:cNvCxnSpPr>
          <p:nvPr/>
        </p:nvCxnSpPr>
        <p:spPr bwMode="auto">
          <a:xfrm>
            <a:off x="7092280" y="2708920"/>
            <a:ext cx="0" cy="21602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8" name="37 Conector recto de flecha"/>
          <p:cNvCxnSpPr>
            <a:stCxn id="14" idx="2"/>
          </p:cNvCxnSpPr>
          <p:nvPr/>
        </p:nvCxnSpPr>
        <p:spPr bwMode="auto">
          <a:xfrm>
            <a:off x="7164288" y="4005064"/>
            <a:ext cx="0" cy="21602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4" name="43 Conector recto de flecha"/>
          <p:cNvCxnSpPr>
            <a:stCxn id="15" idx="2"/>
          </p:cNvCxnSpPr>
          <p:nvPr/>
        </p:nvCxnSpPr>
        <p:spPr bwMode="auto">
          <a:xfrm>
            <a:off x="7128284" y="4797152"/>
            <a:ext cx="0" cy="2880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val="3294487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5</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Autoseguro</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083270"/>
            <a:ext cx="8208466" cy="5226050"/>
          </a:xfrm>
        </p:spPr>
        <p:txBody>
          <a:bodyPr/>
          <a:lstStyle/>
          <a:p>
            <a:pPr algn="just">
              <a:buNone/>
            </a:pPr>
            <a:r>
              <a:rPr lang="es-ES" sz="2800" b="1" dirty="0"/>
              <a:t>A partir del devengamiento de octubre de 2022:</a:t>
            </a:r>
          </a:p>
          <a:p>
            <a:pPr algn="just"/>
            <a:r>
              <a:rPr lang="es-AR" sz="2800" dirty="0"/>
              <a:t>La Caja mantiene a su cargo íntegramente el pago de los capitales complementarios. Para afrontar tales compromisos se cuenta con el Saldo Inicial del Fondo y los aportes realizados por los afiliados.</a:t>
            </a:r>
          </a:p>
          <a:p>
            <a:pPr algn="just"/>
            <a:r>
              <a:rPr lang="es-AR" sz="2800" dirty="0"/>
              <a:t>Se ha discontinuado la cobertura a cargo de la compañía de seguros, por los capitales asegurados en exceso de una suma mínima contra pago de la prima correspondiente. </a:t>
            </a:r>
          </a:p>
          <a:p>
            <a:pPr algn="just"/>
            <a:r>
              <a:rPr lang="es-AR" sz="2800" dirty="0"/>
              <a:t>Se ha reducido el costo del autoseguro, debiendo realizar un análisis técnico actualizado del mismo.</a:t>
            </a:r>
          </a:p>
          <a:p>
            <a:endParaRPr lang="es-ES" sz="24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814900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62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6</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Monto Inicial del Beneficio</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083270"/>
            <a:ext cx="8208466" cy="5226050"/>
          </a:xfrm>
        </p:spPr>
        <p:txBody>
          <a:bodyPr/>
          <a:lstStyle/>
          <a:p>
            <a:pPr algn="just"/>
            <a:r>
              <a:rPr lang="es-ES" sz="2800" b="1" dirty="0"/>
              <a:t>Monto del Beneficio:</a:t>
            </a:r>
            <a:r>
              <a:rPr lang="es-ES" sz="2800" dirty="0"/>
              <a:t> basado en el concepto de renta vitalicia. Surge de la relación entre el saldo acumulado y el valor de la “prima pura única unitaria”.</a:t>
            </a:r>
          </a:p>
          <a:p>
            <a:pPr algn="just"/>
            <a:endParaRPr lang="es-ES" sz="2800" b="1" dirty="0"/>
          </a:p>
          <a:p>
            <a:pPr algn="just"/>
            <a:r>
              <a:rPr lang="es-ES" sz="2800" b="1" dirty="0"/>
              <a:t>Prima Pura Única Unitaria: </a:t>
            </a:r>
            <a:r>
              <a:rPr lang="es-ES" sz="2800" dirty="0"/>
              <a:t>responde a una estimación de los pagos esperados a realizar acorde con el titular y grupo familiar con derecho a beneficios y las bases técnicas siguientes:</a:t>
            </a:r>
          </a:p>
          <a:p>
            <a:pPr lvl="1" algn="just"/>
            <a:r>
              <a:rPr lang="es-ES" sz="2400" dirty="0"/>
              <a:t>Tablas de mortalidad: GAM 71, MI 85</a:t>
            </a:r>
          </a:p>
          <a:p>
            <a:pPr lvl="1" algn="just"/>
            <a:r>
              <a:rPr lang="es-ES" sz="2400" dirty="0"/>
              <a:t>Tasa de interés técnico: 4% (efectivo anual)</a:t>
            </a: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3573429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62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26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7</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Tasa de interés técnico</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107504" y="1196752"/>
            <a:ext cx="8424936" cy="19136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kumimoji="0" lang="es-ES" sz="2800" b="0" i="0" u="none" strike="noStrike" kern="0" cap="none" spc="0" normalizeH="0" baseline="0" noProof="0" dirty="0">
                <a:ln>
                  <a:noFill/>
                </a:ln>
                <a:solidFill>
                  <a:schemeClr val="tx1"/>
                </a:solidFill>
                <a:effectLst/>
                <a:uLnTx/>
                <a:uFillTx/>
                <a:latin typeface="+mn-lt"/>
                <a:ea typeface="+mn-ea"/>
                <a:cs typeface="+mn-cs"/>
              </a:rPr>
              <a:t>La tasa</a:t>
            </a:r>
            <a:r>
              <a:rPr kumimoji="0" lang="es-ES" sz="2800" b="0" i="0" u="none" strike="noStrike" kern="0" cap="none" spc="0" normalizeH="0" noProof="0" dirty="0">
                <a:ln>
                  <a:noFill/>
                </a:ln>
                <a:solidFill>
                  <a:schemeClr val="tx1"/>
                </a:solidFill>
                <a:effectLst/>
                <a:uLnTx/>
                <a:uFillTx/>
                <a:latin typeface="+mn-lt"/>
                <a:ea typeface="+mn-ea"/>
                <a:cs typeface="+mn-cs"/>
              </a:rPr>
              <a:t> de interés técnica determina el monto del beneficio </a:t>
            </a:r>
            <a:r>
              <a:rPr kumimoji="0" lang="es-ES" sz="2800" b="1" i="0" u="none" strike="noStrike" kern="0" cap="none" spc="0" normalizeH="0" noProof="0" dirty="0">
                <a:ln>
                  <a:noFill/>
                </a:ln>
                <a:solidFill>
                  <a:schemeClr val="tx1"/>
                </a:solidFill>
                <a:effectLst/>
                <a:uLnTx/>
                <a:uFillTx/>
                <a:latin typeface="+mn-lt"/>
                <a:ea typeface="+mn-ea"/>
                <a:cs typeface="+mn-cs"/>
              </a:rPr>
              <a:t>garantizado</a:t>
            </a:r>
            <a:r>
              <a:rPr kumimoji="0" lang="es-ES" sz="2800" b="0" i="0" u="none" strike="noStrike" kern="0" cap="none" spc="0" normalizeH="0" noProof="0" dirty="0">
                <a:ln>
                  <a:noFill/>
                </a:ln>
                <a:solidFill>
                  <a:schemeClr val="tx1"/>
                </a:solidFill>
                <a:effectLst/>
                <a:uLnTx/>
                <a:uFillTx/>
                <a:latin typeface="+mn-lt"/>
                <a:ea typeface="+mn-ea"/>
                <a:cs typeface="+mn-cs"/>
              </a:rPr>
              <a:t> y siempre debe estar expresada en términos reales y no incluir aspectos relacionados con la inflación.</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lang="es-ES" sz="2800" kern="0" baseline="0" dirty="0">
              <a:latin typeface="+mn-lt"/>
            </a:endParaRP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lang="es-ES" sz="2800" kern="0" baseline="0" dirty="0">
                <a:latin typeface="+mn-lt"/>
              </a:rPr>
              <a:t>Si se considera una tasa de interés que incorpora el efecto inflacionario pasado y no se llegase a </a:t>
            </a:r>
            <a:r>
              <a:rPr lang="es-ES" sz="2800" kern="0" dirty="0">
                <a:latin typeface="+mn-lt"/>
              </a:rPr>
              <a:t>cumplir la pauta inflacionaria en el futuro </a:t>
            </a:r>
            <a:r>
              <a:rPr kumimoji="0" lang="es-ES" sz="2800" b="0" i="0" u="none" strike="noStrike" kern="0" cap="none" spc="0" normalizeH="0" noProof="0" dirty="0">
                <a:ln>
                  <a:noFill/>
                </a:ln>
                <a:solidFill>
                  <a:schemeClr val="tx1"/>
                </a:solidFill>
                <a:effectLst/>
                <a:uLnTx/>
                <a:uFillTx/>
                <a:latin typeface="+mn-lt"/>
                <a:ea typeface="+mn-ea"/>
                <a:cs typeface="+mn-cs"/>
              </a:rPr>
              <a:t>la Caja se compromete a abonar en exceso de sus rendimientos nominales/reales y en exceso de los saldos acumulados que dieron origen al beneficio inicial.</a:t>
            </a:r>
          </a:p>
          <a:p>
            <a:pPr marL="800100" lvl="1" indent="-342900" algn="just">
              <a:spcBef>
                <a:spcPct val="20000"/>
              </a:spcBef>
              <a:defRPr/>
            </a:pPr>
            <a:endParaRPr kumimoji="0" lang="es-ES" sz="2800" b="0" i="0" u="none" strike="noStrike" kern="0" cap="none" spc="0" normalizeH="0" noProof="0" dirty="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 sz="2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 sz="2800" b="0" i="0" u="none" strike="noStrike" kern="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330446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8</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Estimaciones Prospectivas</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72454" y="1083270"/>
            <a:ext cx="8820026" cy="19136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14350" indent="-514350" algn="just">
              <a:buFont typeface="Arial" pitchFamily="34" charset="0"/>
              <a:buChar char="•"/>
            </a:pPr>
            <a:r>
              <a:rPr lang="es-ES" sz="2800" dirty="0"/>
              <a:t>Todos los “</a:t>
            </a:r>
            <a:r>
              <a:rPr lang="es-ES" sz="2800" b="1" dirty="0"/>
              <a:t>Análisis prospectivos” </a:t>
            </a:r>
            <a:r>
              <a:rPr lang="es-ES" sz="2800" dirty="0"/>
              <a:t>relacionados con </a:t>
            </a:r>
          </a:p>
          <a:p>
            <a:pPr marL="742950" lvl="1" indent="-285750" algn="just">
              <a:spcBef>
                <a:spcPct val="20000"/>
              </a:spcBef>
              <a:buFont typeface="Arial" pitchFamily="34" charset="0"/>
              <a:buChar char="–"/>
            </a:pPr>
            <a:r>
              <a:rPr lang="es-ES" dirty="0">
                <a:latin typeface="+mn-lt"/>
              </a:rPr>
              <a:t>Nivel estimado de jubilaciones de acuerdo con las escalas de aportes</a:t>
            </a:r>
          </a:p>
          <a:p>
            <a:pPr marL="742950" lvl="1" indent="-285750" algn="just">
              <a:spcBef>
                <a:spcPct val="20000"/>
              </a:spcBef>
              <a:buFont typeface="Arial" pitchFamily="34" charset="0"/>
              <a:buChar char="–"/>
            </a:pPr>
            <a:r>
              <a:rPr lang="es-ES" dirty="0">
                <a:latin typeface="+mn-lt"/>
              </a:rPr>
              <a:t>Proyección de Saldos de Cuentas Individuales</a:t>
            </a:r>
          </a:p>
          <a:p>
            <a:pPr marL="742950" lvl="1" indent="-285750" algn="just">
              <a:spcBef>
                <a:spcPct val="20000"/>
              </a:spcBef>
              <a:buFont typeface="Arial" pitchFamily="34" charset="0"/>
              <a:buChar char="–"/>
            </a:pPr>
            <a:r>
              <a:rPr lang="es-ES" dirty="0">
                <a:latin typeface="+mn-lt"/>
              </a:rPr>
              <a:t>Otros conceptos que implican realizar estimaciones a futuro del esquema de aportes y beneficios</a:t>
            </a:r>
          </a:p>
          <a:p>
            <a:pPr marL="514350" indent="-514350" algn="just">
              <a:buFont typeface="Arial" pitchFamily="34" charset="0"/>
              <a:buChar char="•"/>
            </a:pPr>
            <a:endParaRPr lang="es-ES" sz="2800" dirty="0">
              <a:latin typeface="+mn-lt"/>
            </a:endParaRPr>
          </a:p>
          <a:p>
            <a:pPr marL="514350" indent="-514350" algn="just">
              <a:buFont typeface="Arial" pitchFamily="34" charset="0"/>
              <a:buChar char="•"/>
            </a:pPr>
            <a:r>
              <a:rPr lang="es-ES" sz="2800" dirty="0">
                <a:latin typeface="+mn-lt"/>
              </a:rPr>
              <a:t>Deben realizarse en términos reales considerando una tasa de interés </a:t>
            </a:r>
            <a:r>
              <a:rPr lang="es-AR" sz="2800" dirty="0"/>
              <a:t>puro a largo plazo, es decir libre de inflación y de riesgos de crédito y de mercado.</a:t>
            </a:r>
          </a:p>
          <a:p>
            <a:pPr marL="514350" indent="-514350" algn="just">
              <a:buFont typeface="Arial" pitchFamily="34" charset="0"/>
              <a:buChar char="•"/>
            </a:pPr>
            <a:endParaRPr lang="es-ES" sz="2800" dirty="0"/>
          </a:p>
        </p:txBody>
      </p:sp>
    </p:spTree>
    <p:extLst>
      <p:ext uri="{BB962C8B-B14F-4D97-AF65-F5344CB8AC3E}">
        <p14:creationId xmlns:p14="http://schemas.microsoft.com/office/powerpoint/2010/main" val="1312692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9</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Estimaciones Prospectivas</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72454" y="1083270"/>
            <a:ext cx="8820026" cy="19136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14350" indent="-514350" algn="just">
              <a:buFont typeface="Arial" pitchFamily="34" charset="0"/>
              <a:buChar char="•"/>
            </a:pPr>
            <a:r>
              <a:rPr lang="es-ES" sz="2800" dirty="0"/>
              <a:t>Los aspectos relacionados con la inflación se ajustan a medida que se producen mediante:</a:t>
            </a:r>
          </a:p>
          <a:p>
            <a:pPr marL="742950" lvl="1" indent="-285750" algn="just">
              <a:spcBef>
                <a:spcPct val="20000"/>
              </a:spcBef>
              <a:buFont typeface="Arial" pitchFamily="34" charset="0"/>
              <a:buChar char="–"/>
            </a:pPr>
            <a:r>
              <a:rPr lang="es-ES" dirty="0">
                <a:latin typeface="+mn-lt"/>
              </a:rPr>
              <a:t>Los rendimientos nominales de inversiones (por los aportes ya realizados y las reservas matemáticas ya constituidas – beneficios en curso)</a:t>
            </a:r>
          </a:p>
          <a:p>
            <a:pPr marL="742950" lvl="1" indent="-285750" algn="just">
              <a:spcBef>
                <a:spcPct val="20000"/>
              </a:spcBef>
              <a:buFont typeface="Arial" pitchFamily="34" charset="0"/>
              <a:buChar char="–"/>
            </a:pPr>
            <a:r>
              <a:rPr lang="es-ES" dirty="0">
                <a:latin typeface="+mn-lt"/>
              </a:rPr>
              <a:t>Los ajustes de las escalas de aportes (por los aportes a realizar en futuro).</a:t>
            </a:r>
          </a:p>
        </p:txBody>
      </p:sp>
    </p:spTree>
    <p:extLst>
      <p:ext uri="{BB962C8B-B14F-4D97-AF65-F5344CB8AC3E}">
        <p14:creationId xmlns:p14="http://schemas.microsoft.com/office/powerpoint/2010/main" val="1635067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esentación en blanco">
  <a:themeElements>
    <a:clrScheme name="Presentación en blanc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esentación en blanc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esentación en blanc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sentación en blanc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esentación en blanc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esentación en blanc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esentación en blanc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esentación en blanc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esentación en blanc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99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C:\Archivos de programa\Microsoft Office\Plantillas\prueba.pot</Template>
  <TotalTime>4989</TotalTime>
  <Words>2450</Words>
  <Application>Microsoft Office PowerPoint</Application>
  <PresentationFormat>Presentación en pantalla (4:3)</PresentationFormat>
  <Paragraphs>228</Paragraphs>
  <Slides>34</Slides>
  <Notes>2</Notes>
  <HiddenSlides>0</HiddenSlides>
  <MMClips>0</MMClips>
  <ScaleCrop>false</ScaleCrop>
  <HeadingPairs>
    <vt:vector size="8" baseType="variant">
      <vt:variant>
        <vt:lpstr>Fuentes usadas</vt:lpstr>
      </vt:variant>
      <vt:variant>
        <vt:i4>3</vt:i4>
      </vt:variant>
      <vt:variant>
        <vt:lpstr>Tema</vt:lpstr>
      </vt:variant>
      <vt:variant>
        <vt:i4>1</vt:i4>
      </vt:variant>
      <vt:variant>
        <vt:lpstr>Servidores OLE incrustados</vt:lpstr>
      </vt:variant>
      <vt:variant>
        <vt:i4>0</vt:i4>
      </vt:variant>
      <vt:variant>
        <vt:lpstr>Títulos de diapositiva</vt:lpstr>
      </vt:variant>
      <vt:variant>
        <vt:i4>34</vt:i4>
      </vt:variant>
    </vt:vector>
  </HeadingPairs>
  <TitlesOfParts>
    <vt:vector size="38" baseType="lpstr">
      <vt:lpstr>Arial</vt:lpstr>
      <vt:lpstr>Garamond</vt:lpstr>
      <vt:lpstr>Times New Roman</vt:lpstr>
      <vt:lpstr>Presentación en blanco</vt:lpstr>
      <vt:lpstr>Caja Previsional y de Seguridad Social para los Profesionales en Ciencias Económicas de la Provincia de Río Negro Asamblea  “Aspectos Actuariales de la Caja”</vt:lpstr>
      <vt:lpstr> I.- Esquema Básico de la Caja  II.- Anticipo de Rentabilidad  III.- Otros Temas </vt:lpstr>
      <vt:lpstr> I.- Esquema Básico de la Caja  </vt:lpstr>
      <vt:lpstr>Esquema Básico de la Caja</vt:lpstr>
      <vt:lpstr>Autoseguro</vt:lpstr>
      <vt:lpstr>Monto Inicial del Beneficio</vt:lpstr>
      <vt:lpstr>Tasa de interés técnico</vt:lpstr>
      <vt:lpstr>Estimaciones Prospectivas</vt:lpstr>
      <vt:lpstr>Estimaciones Prospectivas</vt:lpstr>
      <vt:lpstr>Ajustes de los Beneficios</vt:lpstr>
      <vt:lpstr>Ejemplo Numérico Monto del Beneficio Inicial  – Condiciones Actuales – </vt:lpstr>
      <vt:lpstr>Ejemplo Numérico Ajuste de la prestación</vt:lpstr>
      <vt:lpstr>Ejemplo Numérico  Ajuste de la prestación</vt:lpstr>
      <vt:lpstr>Ejemplo Numérico Ingresante Actual  – Valores a diciembre de 2023 – </vt:lpstr>
      <vt:lpstr>Ejemplo Numérico  Aportes Históricos  – Valores a Diciembre de 2023 –</vt:lpstr>
      <vt:lpstr>Comparación de Ejemplos</vt:lpstr>
      <vt:lpstr>Evolución de los Aportes Categoría 1</vt:lpstr>
      <vt:lpstr>Evolución de los Aportes  (en términos reales)  Categoría 1</vt:lpstr>
      <vt:lpstr>Evolución de los Aportes  (en términos reales)  desde el 2016</vt:lpstr>
      <vt:lpstr>Rendimiento de Inversiones</vt:lpstr>
      <vt:lpstr>Rendimiento de Inversiones del 2017 -2023 Comparación con Inflación IPC</vt:lpstr>
      <vt:lpstr> II.- Anticipo de Rentabilidad </vt:lpstr>
      <vt:lpstr>Anticipos de Rentabilidad</vt:lpstr>
      <vt:lpstr>Anticipos de Rentabilidad</vt:lpstr>
      <vt:lpstr>Estimación del Porcentaje de Anticipo Ejemplo Numérico</vt:lpstr>
      <vt:lpstr>Estimación del Porcentaje de Anticipo Ejemplo Numérico</vt:lpstr>
      <vt:lpstr>Anticipos de Rentabilidad Ejemplo Numérico</vt:lpstr>
      <vt:lpstr>Anticipos de Rentabilidad Ejemplo Numérico</vt:lpstr>
      <vt:lpstr>Anticipos de Rentabilidad Ejemplo Numérico</vt:lpstr>
      <vt:lpstr>Anticipos de Rentabilidad Ejemplo Numérico</vt:lpstr>
      <vt:lpstr> I.- Otros Temas  </vt:lpstr>
      <vt:lpstr> I.- Otros Temas  </vt:lpstr>
      <vt:lpstr> I.- Otros Temas  </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Valuación Actuarial  Caja de Previsión Social para Profesionales de la Salud de la Provincia de Córdoba</dc:title>
  <dc:creator>Fernando</dc:creator>
  <cp:lastModifiedBy>MARTUCCI FERNANDO LUIS</cp:lastModifiedBy>
  <cp:revision>626</cp:revision>
  <cp:lastPrinted>2005-07-19T09:00:42Z</cp:lastPrinted>
  <dcterms:created xsi:type="dcterms:W3CDTF">2003-12-29T14:37:00Z</dcterms:created>
  <dcterms:modified xsi:type="dcterms:W3CDTF">2024-05-14T17:54:51Z</dcterms:modified>
</cp:coreProperties>
</file>