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0"/>
  </p:notesMasterIdLst>
  <p:handoutMasterIdLst>
    <p:handoutMasterId r:id="rId31"/>
  </p:handoutMasterIdLst>
  <p:sldIdLst>
    <p:sldId id="256" r:id="rId2"/>
    <p:sldId id="668" r:id="rId3"/>
    <p:sldId id="788" r:id="rId4"/>
    <p:sldId id="789" r:id="rId5"/>
    <p:sldId id="808" r:id="rId6"/>
    <p:sldId id="790" r:id="rId7"/>
    <p:sldId id="809" r:id="rId8"/>
    <p:sldId id="811" r:id="rId9"/>
    <p:sldId id="810" r:id="rId10"/>
    <p:sldId id="791" r:id="rId11"/>
    <p:sldId id="792" r:id="rId12"/>
    <p:sldId id="793" r:id="rId13"/>
    <p:sldId id="794" r:id="rId14"/>
    <p:sldId id="795" r:id="rId15"/>
    <p:sldId id="796" r:id="rId16"/>
    <p:sldId id="805" r:id="rId17"/>
    <p:sldId id="806" r:id="rId18"/>
    <p:sldId id="807" r:id="rId19"/>
    <p:sldId id="797" r:id="rId20"/>
    <p:sldId id="798" r:id="rId21"/>
    <p:sldId id="804" r:id="rId22"/>
    <p:sldId id="774" r:id="rId23"/>
    <p:sldId id="812" r:id="rId24"/>
    <p:sldId id="813" r:id="rId25"/>
    <p:sldId id="815" r:id="rId26"/>
    <p:sldId id="814" r:id="rId27"/>
    <p:sldId id="816" r:id="rId28"/>
    <p:sldId id="740" r:id="rId29"/>
  </p:sldIdLst>
  <p:sldSz cx="9144000" cy="6858000" type="screen4x3"/>
  <p:notesSz cx="6788150" cy="992346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6">
          <p15:clr>
            <a:srgbClr val="A4A3A4"/>
          </p15:clr>
        </p15:guide>
        <p15:guide id="2" pos="21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009900"/>
    <a:srgbClr val="FFFF99"/>
    <a:srgbClr val="006699"/>
    <a:srgbClr val="FFCCFF"/>
    <a:srgbClr val="EAEAEA"/>
    <a:srgbClr val="99C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773" autoAdjust="0"/>
  </p:normalViewPr>
  <p:slideViewPr>
    <p:cSldViewPr>
      <p:cViewPr varScale="1">
        <p:scale>
          <a:sx n="90" d="100"/>
          <a:sy n="90" d="100"/>
        </p:scale>
        <p:origin x="536" y="52"/>
      </p:cViewPr>
      <p:guideLst>
        <p:guide orient="horz" pos="2160"/>
        <p:guide pos="2880"/>
      </p:guideLst>
    </p:cSldViewPr>
  </p:slideViewPr>
  <p:outlineViewPr>
    <p:cViewPr>
      <p:scale>
        <a:sx n="33" d="100"/>
        <a:sy n="33" d="100"/>
      </p:scale>
      <p:origin x="48" y="3342"/>
    </p:cViewPr>
  </p:outlineViewPr>
  <p:notesTextViewPr>
    <p:cViewPr>
      <p:scale>
        <a:sx n="100" d="100"/>
        <a:sy n="100" d="100"/>
      </p:scale>
      <p:origin x="0" y="0"/>
    </p:cViewPr>
  </p:notesTextViewPr>
  <p:sorterViewPr>
    <p:cViewPr>
      <p:scale>
        <a:sx n="102" d="100"/>
        <a:sy n="102" d="100"/>
      </p:scale>
      <p:origin x="0" y="0"/>
    </p:cViewPr>
  </p:sorterViewPr>
  <p:notesViewPr>
    <p:cSldViewPr>
      <p:cViewPr varScale="1">
        <p:scale>
          <a:sx n="41" d="100"/>
          <a:sy n="41" d="100"/>
        </p:scale>
        <p:origin x="-1470" y="-78"/>
      </p:cViewPr>
      <p:guideLst>
        <p:guide orient="horz" pos="3126"/>
        <p:guide pos="213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0"/>
            <a:ext cx="2941638"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_tradnl"/>
          </a:p>
        </p:txBody>
      </p:sp>
      <p:sp>
        <p:nvSpPr>
          <p:cNvPr id="122883" name="Rectangle 3"/>
          <p:cNvSpPr>
            <a:spLocks noGrp="1" noChangeArrowheads="1"/>
          </p:cNvSpPr>
          <p:nvPr>
            <p:ph type="dt" sz="quarter" idx="1"/>
          </p:nvPr>
        </p:nvSpPr>
        <p:spPr bwMode="auto">
          <a:xfrm>
            <a:off x="3846513" y="0"/>
            <a:ext cx="2941637"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_tradnl"/>
          </a:p>
        </p:txBody>
      </p:sp>
      <p:sp>
        <p:nvSpPr>
          <p:cNvPr id="122884" name="Rectangle 4"/>
          <p:cNvSpPr>
            <a:spLocks noGrp="1" noChangeArrowheads="1"/>
          </p:cNvSpPr>
          <p:nvPr>
            <p:ph type="ftr" sz="quarter" idx="2"/>
          </p:nvPr>
        </p:nvSpPr>
        <p:spPr bwMode="auto">
          <a:xfrm>
            <a:off x="0" y="9388475"/>
            <a:ext cx="2941638" cy="501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_tradnl"/>
          </a:p>
        </p:txBody>
      </p:sp>
      <p:sp>
        <p:nvSpPr>
          <p:cNvPr id="122885" name="Rectangle 5"/>
          <p:cNvSpPr>
            <a:spLocks noGrp="1" noChangeArrowheads="1"/>
          </p:cNvSpPr>
          <p:nvPr>
            <p:ph type="sldNum" sz="quarter" idx="3"/>
          </p:nvPr>
        </p:nvSpPr>
        <p:spPr bwMode="auto">
          <a:xfrm>
            <a:off x="3846513" y="9388475"/>
            <a:ext cx="2941637" cy="5016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BF2BFA0-808F-403E-B0B7-7E8AFF2BAB7E}" type="slidenum">
              <a:rPr lang="es-ES_tradnl"/>
              <a:pPr/>
              <a:t>‹Nº›</a:t>
            </a:fld>
            <a:endParaRPr lang="es-ES_tradnl"/>
          </a:p>
        </p:txBody>
      </p:sp>
    </p:spTree>
    <p:extLst>
      <p:ext uri="{BB962C8B-B14F-4D97-AF65-F5344CB8AC3E}">
        <p14:creationId xmlns:p14="http://schemas.microsoft.com/office/powerpoint/2010/main" val="8093751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41638"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_tradnl"/>
          </a:p>
        </p:txBody>
      </p:sp>
      <p:sp>
        <p:nvSpPr>
          <p:cNvPr id="27651" name="Rectangle 3"/>
          <p:cNvSpPr>
            <a:spLocks noGrp="1" noChangeArrowheads="1"/>
          </p:cNvSpPr>
          <p:nvPr>
            <p:ph type="dt" idx="1"/>
          </p:nvPr>
        </p:nvSpPr>
        <p:spPr bwMode="auto">
          <a:xfrm>
            <a:off x="3846513" y="0"/>
            <a:ext cx="2941637"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_tradnl"/>
          </a:p>
        </p:txBody>
      </p:sp>
      <p:sp>
        <p:nvSpPr>
          <p:cNvPr id="2052" name="Rectangle 4"/>
          <p:cNvSpPr>
            <a:spLocks noGrp="1" noRot="1" noChangeAspect="1" noChangeArrowheads="1" noTextEdit="1"/>
          </p:cNvSpPr>
          <p:nvPr>
            <p:ph type="sldImg" idx="2"/>
          </p:nvPr>
        </p:nvSpPr>
        <p:spPr bwMode="auto">
          <a:xfrm>
            <a:off x="914400" y="742950"/>
            <a:ext cx="4964113" cy="3722688"/>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04875" y="4713288"/>
            <a:ext cx="497840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_tradnl" noProof="0"/>
              <a:t>Haga clic para modificar el estilo de texto del patrón</a:t>
            </a:r>
          </a:p>
          <a:p>
            <a:pPr lvl="1"/>
            <a:r>
              <a:rPr lang="es-ES_tradnl" noProof="0"/>
              <a:t>Segundo nivel</a:t>
            </a:r>
          </a:p>
          <a:p>
            <a:pPr lvl="2"/>
            <a:r>
              <a:rPr lang="es-ES_tradnl" noProof="0"/>
              <a:t>Tercer nivel</a:t>
            </a:r>
          </a:p>
          <a:p>
            <a:pPr lvl="3"/>
            <a:r>
              <a:rPr lang="es-ES_tradnl" noProof="0"/>
              <a:t>Cuarto nivel</a:t>
            </a:r>
          </a:p>
          <a:p>
            <a:pPr lvl="4"/>
            <a:r>
              <a:rPr lang="es-ES_tradnl" noProof="0"/>
              <a:t>Quinto nivel</a:t>
            </a:r>
          </a:p>
        </p:txBody>
      </p:sp>
      <p:sp>
        <p:nvSpPr>
          <p:cNvPr id="27654" name="Rectangle 6"/>
          <p:cNvSpPr>
            <a:spLocks noGrp="1" noChangeArrowheads="1"/>
          </p:cNvSpPr>
          <p:nvPr>
            <p:ph type="ftr" sz="quarter" idx="4"/>
          </p:nvPr>
        </p:nvSpPr>
        <p:spPr bwMode="auto">
          <a:xfrm>
            <a:off x="0" y="9428163"/>
            <a:ext cx="2941638"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_tradnl"/>
          </a:p>
        </p:txBody>
      </p:sp>
      <p:sp>
        <p:nvSpPr>
          <p:cNvPr id="27655" name="Rectangle 7"/>
          <p:cNvSpPr>
            <a:spLocks noGrp="1" noChangeArrowheads="1"/>
          </p:cNvSpPr>
          <p:nvPr>
            <p:ph type="sldNum" sz="quarter" idx="5"/>
          </p:nvPr>
        </p:nvSpPr>
        <p:spPr bwMode="auto">
          <a:xfrm>
            <a:off x="3846513" y="9428163"/>
            <a:ext cx="2941637"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9C1C186-C468-4E0F-A5BE-0E6EA5F4659D}" type="slidenum">
              <a:rPr lang="es-ES_tradnl"/>
              <a:pPr/>
              <a:t>‹Nº›</a:t>
            </a:fld>
            <a:endParaRPr lang="es-ES_tradnl"/>
          </a:p>
        </p:txBody>
      </p:sp>
    </p:spTree>
    <p:extLst>
      <p:ext uri="{BB962C8B-B14F-4D97-AF65-F5344CB8AC3E}">
        <p14:creationId xmlns:p14="http://schemas.microsoft.com/office/powerpoint/2010/main" val="39001365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fld id="{09C1C186-C468-4E0F-A5BE-0E6EA5F4659D}" type="slidenum">
              <a:rPr lang="es-ES_tradnl" smtClean="0"/>
              <a:pPr/>
              <a:t>1</a:t>
            </a:fld>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274E233-4487-43C3-ACC8-DD097D86CA01}" type="slidenum">
              <a:rPr lang="en-US"/>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39B2068-B2F6-4116-985B-A96FA121679C}" type="slidenum">
              <a:rPr lang="en-US"/>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0CF41F1-3238-465D-80AB-1E11F810DBB1}" type="slidenum">
              <a:rPr lang="en-US"/>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p:spPr>
        <p:txBody>
          <a:bodyPr/>
          <a:lstStyle/>
          <a:p>
            <a:r>
              <a:rPr lang="es-ES"/>
              <a:t>Haga clic para modificar el estilo de título del patrón</a:t>
            </a:r>
          </a:p>
        </p:txBody>
      </p:sp>
      <p:sp>
        <p:nvSpPr>
          <p:cNvPr id="3" name="2 Marcador de tabla"/>
          <p:cNvSpPr>
            <a:spLocks noGrp="1"/>
          </p:cNvSpPr>
          <p:nvPr>
            <p:ph type="tbl" idx="1"/>
          </p:nvPr>
        </p:nvSpPr>
        <p:spPr>
          <a:xfrm>
            <a:off x="685800" y="1981200"/>
            <a:ext cx="7772400" cy="4114800"/>
          </a:xfrm>
        </p:spPr>
        <p:txBody>
          <a:bodyPr/>
          <a:lstStyle/>
          <a:p>
            <a:pPr lvl="0"/>
            <a:endParaRPr lang="es-E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6C8DBD0-C406-4536-95A9-490EA193A0A9}" type="slidenum">
              <a:rPr lang="en-US"/>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B17EA5A-0E86-4722-B3AF-4EE63F9F135E}" type="slidenum">
              <a:rPr lang="en-US"/>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99CDE93-A5F0-496F-BF85-7A8DB40A0933}" type="slidenum">
              <a:rPr lang="en-US"/>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0FD0B5A-F782-4126-8DE4-752EA33CF396}" type="slidenum">
              <a:rPr lang="en-US"/>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57374794-64BC-429D-8D61-843AC5B42163}" type="slidenum">
              <a:rPr lang="en-US"/>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A26CC5A-7128-4B35-A53A-499926F2CC28}" type="slidenum">
              <a:rPr lang="en-US"/>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510285E5-F0F6-42EC-86C0-7B6C9959C8AB}" type="slidenum">
              <a:rPr lang="en-US"/>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06F12A2F-6AA0-4863-9279-88AB12CD85F8}" type="slidenum">
              <a:rPr lang="en-US"/>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D9583AEE-D9A1-4406-84C9-CF08877D6A91}" type="slidenum">
              <a:rPr lang="en-US"/>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Haga clic para modificar el estilo de título del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Haga clic para modificar el estilo de texto del patrón</a:t>
            </a:r>
          </a:p>
          <a:p>
            <a:pPr lvl="1"/>
            <a:r>
              <a:rPr lang="en-US"/>
              <a:t>Segundo nivel</a:t>
            </a:r>
          </a:p>
          <a:p>
            <a:pPr lvl="2"/>
            <a:r>
              <a:rPr lang="en-US"/>
              <a:t>Tercer nivel</a:t>
            </a:r>
          </a:p>
          <a:p>
            <a:pPr lvl="3"/>
            <a:r>
              <a:rPr lang="en-US"/>
              <a:t>Cuarto nivel</a:t>
            </a:r>
          </a:p>
          <a:p>
            <a:pPr lvl="4"/>
            <a:r>
              <a:rPr lang="en-US"/>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879701C-470E-4A59-9897-88B40379B799}" type="slidenum">
              <a:rPr lang="en-US"/>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 name="Rectangle 10"/>
          <p:cNvSpPr>
            <a:spLocks noGrp="1" noChangeArrowheads="1"/>
          </p:cNvSpPr>
          <p:nvPr>
            <p:ph type="ctrTitle"/>
          </p:nvPr>
        </p:nvSpPr>
        <p:spPr>
          <a:xfrm>
            <a:off x="0" y="1052736"/>
            <a:ext cx="9144000" cy="4032448"/>
          </a:xfrm>
        </p:spPr>
        <p:txBody>
          <a:bodyPr/>
          <a:lstStyle/>
          <a:p>
            <a:pPr>
              <a:defRPr/>
            </a:pPr>
            <a:r>
              <a:rPr lang="es-AR" sz="3200" b="1" dirty="0">
                <a:effectLst>
                  <a:outerShdw blurRad="38100" dist="38100" dir="2700000" algn="tl">
                    <a:srgbClr val="C0C0C0"/>
                  </a:outerShdw>
                </a:effectLst>
              </a:rPr>
              <a:t>Caja Previsional y de Seguridad Social para los Profesionales en Ciencias Económicas de la Provincia de Río Negro</a:t>
            </a:r>
            <a:br>
              <a:rPr lang="es-AR" sz="4000" dirty="0"/>
            </a:br>
            <a:r>
              <a:rPr lang="es-AR" sz="3200" b="1" dirty="0">
                <a:effectLst>
                  <a:outerShdw blurRad="38100" dist="38100" dir="2700000" algn="tl">
                    <a:srgbClr val="C0C0C0"/>
                  </a:outerShdw>
                </a:effectLst>
              </a:rPr>
              <a:t>Asamblea</a:t>
            </a:r>
            <a:br>
              <a:rPr lang="es-AR" sz="3200" b="1" dirty="0">
                <a:effectLst>
                  <a:outerShdw blurRad="38100" dist="38100" dir="2700000" algn="tl">
                    <a:srgbClr val="C0C0C0"/>
                  </a:outerShdw>
                </a:effectLst>
              </a:rPr>
            </a:br>
            <a:br>
              <a:rPr lang="es-AR" sz="3200" b="1" dirty="0">
                <a:effectLst>
                  <a:outerShdw blurRad="38100" dist="38100" dir="2700000" algn="tl">
                    <a:srgbClr val="C0C0C0"/>
                  </a:outerShdw>
                </a:effectLst>
              </a:rPr>
            </a:br>
            <a:r>
              <a:rPr lang="es-AR" sz="3200" b="1" dirty="0">
                <a:effectLst>
                  <a:outerShdw blurRad="38100" dist="38100" dir="2700000" algn="tl">
                    <a:srgbClr val="C0C0C0"/>
                  </a:outerShdw>
                </a:effectLst>
              </a:rPr>
              <a:t>“</a:t>
            </a:r>
            <a:r>
              <a:rPr lang="es-AR" sz="3200" b="1">
                <a:effectLst>
                  <a:outerShdw blurRad="38100" dist="38100" dir="2700000" algn="tl">
                    <a:srgbClr val="C0C0C0"/>
                  </a:outerShdw>
                </a:effectLst>
              </a:rPr>
              <a:t>Aspectos Actuariales de la Caja”</a:t>
            </a:r>
            <a:endParaRPr lang="es-ES_tradnl" sz="3600" b="1" dirty="0">
              <a:effectLst>
                <a:outerShdw blurRad="38100" dist="38100" dir="2700000" algn="tl">
                  <a:srgbClr val="C0C0C0"/>
                </a:outerShdw>
              </a:effectLst>
              <a:latin typeface="Garamond" pitchFamily="18" charset="0"/>
            </a:endParaRPr>
          </a:p>
        </p:txBody>
      </p:sp>
      <p:sp>
        <p:nvSpPr>
          <p:cNvPr id="3085" name="Text Box 13"/>
          <p:cNvSpPr txBox="1">
            <a:spLocks noChangeArrowheads="1"/>
          </p:cNvSpPr>
          <p:nvPr/>
        </p:nvSpPr>
        <p:spPr bwMode="auto">
          <a:xfrm>
            <a:off x="827088" y="265113"/>
            <a:ext cx="3527425" cy="606425"/>
          </a:xfrm>
          <a:prstGeom prst="rect">
            <a:avLst/>
          </a:prstGeom>
          <a:noFill/>
          <a:ln w="9525">
            <a:noFill/>
            <a:miter lim="800000"/>
            <a:headEnd/>
            <a:tailEnd/>
          </a:ln>
          <a:effec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70000"/>
              </a:lnSpc>
              <a:spcBef>
                <a:spcPct val="50000"/>
              </a:spcBef>
              <a:defRPr/>
            </a:pPr>
            <a:r>
              <a:rPr lang="es-ES_tradnl" sz="1400" b="1" dirty="0">
                <a:effectLst>
                  <a:outerShdw blurRad="38100" dist="38100" dir="2700000" algn="tl">
                    <a:srgbClr val="C0C0C0"/>
                  </a:outerShdw>
                </a:effectLst>
                <a:latin typeface="Garamond" pitchFamily="18" charset="0"/>
              </a:rPr>
              <a:t>Melinsky, Pellegrinelli &amp; </a:t>
            </a:r>
            <a:r>
              <a:rPr lang="es-ES_tradnl" sz="1400" b="1" dirty="0" err="1">
                <a:effectLst>
                  <a:outerShdw blurRad="38100" dist="38100" dir="2700000" algn="tl">
                    <a:srgbClr val="C0C0C0"/>
                  </a:outerShdw>
                </a:effectLst>
                <a:latin typeface="Garamond" pitchFamily="18" charset="0"/>
              </a:rPr>
              <a:t>Asoc</a:t>
            </a:r>
            <a:r>
              <a:rPr lang="es-ES_tradnl" sz="1400" b="1" dirty="0">
                <a:effectLst>
                  <a:outerShdw blurRad="38100" dist="38100" dir="2700000" algn="tl">
                    <a:srgbClr val="C0C0C0"/>
                  </a:outerShdw>
                </a:effectLst>
                <a:latin typeface="Garamond" pitchFamily="18" charset="0"/>
              </a:rPr>
              <a:t>.</a:t>
            </a:r>
          </a:p>
          <a:p>
            <a:pPr>
              <a:lnSpc>
                <a:spcPct val="70000"/>
              </a:lnSpc>
              <a:spcBef>
                <a:spcPct val="50000"/>
              </a:spcBef>
              <a:defRPr/>
            </a:pPr>
            <a:r>
              <a:rPr lang="es-ES_tradnl" sz="1000" b="1" dirty="0">
                <a:effectLst>
                  <a:outerShdw blurRad="38100" dist="38100" dir="2700000" algn="tl">
                    <a:srgbClr val="C0C0C0"/>
                  </a:outerShdw>
                </a:effectLst>
                <a:latin typeface="Garamond" pitchFamily="18" charset="0"/>
              </a:rPr>
              <a:t>Actuarios y  Consultores</a:t>
            </a:r>
          </a:p>
          <a:p>
            <a:pPr>
              <a:lnSpc>
                <a:spcPct val="70000"/>
              </a:lnSpc>
              <a:spcBef>
                <a:spcPct val="50000"/>
              </a:spcBef>
              <a:defRPr/>
            </a:pPr>
            <a:r>
              <a:rPr lang="es-ES_tradnl" sz="1000" b="1" i="1" dirty="0" err="1">
                <a:effectLst>
                  <a:outerShdw blurRad="38100" dist="38100" dir="2700000" algn="tl">
                    <a:srgbClr val="C0C0C0"/>
                  </a:outerShdw>
                </a:effectLst>
                <a:latin typeface="Garamond" pitchFamily="18" charset="0"/>
              </a:rPr>
              <a:t>Abelica</a:t>
            </a:r>
            <a:r>
              <a:rPr lang="es-ES_tradnl" sz="1000" b="1" i="1" dirty="0">
                <a:effectLst>
                  <a:outerShdw blurRad="38100" dist="38100" dir="2700000" algn="tl">
                    <a:srgbClr val="C0C0C0"/>
                  </a:outerShdw>
                </a:effectLst>
                <a:latin typeface="Garamond" pitchFamily="18" charset="0"/>
              </a:rPr>
              <a:t> Global </a:t>
            </a:r>
            <a:r>
              <a:rPr lang="es-ES_tradnl" sz="1000" b="1" i="1" dirty="0" err="1">
                <a:effectLst>
                  <a:outerShdw blurRad="38100" dist="38100" dir="2700000" algn="tl">
                    <a:srgbClr val="C0C0C0"/>
                  </a:outerShdw>
                </a:effectLst>
                <a:latin typeface="Garamond" pitchFamily="18" charset="0"/>
              </a:rPr>
              <a:t>Firm</a:t>
            </a:r>
            <a:endParaRPr lang="es-ES_tradnl" sz="1000" b="1" dirty="0"/>
          </a:p>
        </p:txBody>
      </p:sp>
      <p:sp>
        <p:nvSpPr>
          <p:cNvPr id="3089" name="Rectangle 17"/>
          <p:cNvSpPr>
            <a:spLocks noChangeArrowheads="1"/>
          </p:cNvSpPr>
          <p:nvPr/>
        </p:nvSpPr>
        <p:spPr bwMode="auto">
          <a:xfrm>
            <a:off x="1042988" y="5661025"/>
            <a:ext cx="7086600" cy="796925"/>
          </a:xfrm>
          <a:prstGeom prst="rect">
            <a:avLst/>
          </a:prstGeom>
          <a:noFill/>
          <a:ln w="9525">
            <a:noFill/>
            <a:miter lim="800000"/>
            <a:headEnd/>
            <a:tailEnd/>
          </a:ln>
          <a:effectLst/>
        </p:spPr>
        <p:txBody>
          <a:bodyPr anchor="ctr"/>
          <a:lstStyle/>
          <a:p>
            <a:pPr algn="ctr">
              <a:defRPr/>
            </a:pPr>
            <a:r>
              <a:rPr lang="es-ES_tradnl" b="1" dirty="0">
                <a:solidFill>
                  <a:schemeClr val="tx2"/>
                </a:solidFill>
                <a:effectLst>
                  <a:outerShdw blurRad="38100" dist="38100" dir="2700000" algn="tl">
                    <a:srgbClr val="C0C0C0"/>
                  </a:outerShdw>
                </a:effectLst>
                <a:latin typeface="Garamond" pitchFamily="18" charset="0"/>
              </a:rPr>
              <a:t>24 de Mayo de 2023</a:t>
            </a:r>
            <a:endParaRPr lang="es-ES_tradnl" sz="4400" dirty="0">
              <a:solidFill>
                <a:schemeClr val="tx2"/>
              </a:solidFill>
            </a:endParaRPr>
          </a:p>
        </p:txBody>
      </p:sp>
      <p:pic>
        <p:nvPicPr>
          <p:cNvPr id="4101" name="Picture 18" descr="LOGO nuevo2005_para insertar"/>
          <p:cNvPicPr>
            <a:picLocks noChangeAspect="1" noChangeArrowheads="1"/>
          </p:cNvPicPr>
          <p:nvPr/>
        </p:nvPicPr>
        <p:blipFill>
          <a:blip r:embed="rId4" cstate="print"/>
          <a:srcRect/>
          <a:stretch>
            <a:fillRect/>
          </a:stretch>
        </p:blipFill>
        <p:spPr bwMode="auto">
          <a:xfrm>
            <a:off x="0" y="0"/>
            <a:ext cx="762000" cy="762000"/>
          </a:xfrm>
          <a:prstGeom prst="rect">
            <a:avLst/>
          </a:prstGeom>
          <a:noFill/>
          <a:ln w="9525">
            <a:noFill/>
            <a:miter lim="800000"/>
            <a:headEnd/>
            <a:tailEnd/>
          </a:ln>
        </p:spPr>
      </p:pic>
      <p:sp>
        <p:nvSpPr>
          <p:cNvPr id="6" name="5 CuadroTexto"/>
          <p:cNvSpPr txBox="1"/>
          <p:nvPr/>
        </p:nvSpPr>
        <p:spPr>
          <a:xfrm>
            <a:off x="1042988" y="5084763"/>
            <a:ext cx="7129462" cy="457200"/>
          </a:xfrm>
          <a:prstGeom prst="rect">
            <a:avLst/>
          </a:prstGeom>
          <a:noFill/>
        </p:spPr>
        <p:txBody>
          <a:bodyPr>
            <a:spAutoFit/>
          </a:bodyPr>
          <a:lstStyle/>
          <a:p>
            <a:pPr algn="ctr">
              <a:defRPr/>
            </a:pPr>
            <a:r>
              <a:rPr lang="es-ES_tradnl" b="1" dirty="0" err="1">
                <a:solidFill>
                  <a:srgbClr val="22228B"/>
                </a:solidFill>
                <a:effectLst>
                  <a:outerShdw blurRad="38100" dist="38100" dir="2700000" algn="tl">
                    <a:srgbClr val="C0C0C0"/>
                  </a:outerShdw>
                </a:effectLst>
                <a:latin typeface="Garamond" pitchFamily="18" charset="0"/>
              </a:rPr>
              <a:t>Act</a:t>
            </a:r>
            <a:r>
              <a:rPr lang="es-ES_tradnl" b="1" dirty="0">
                <a:solidFill>
                  <a:srgbClr val="22228B"/>
                </a:solidFill>
                <a:effectLst>
                  <a:outerShdw blurRad="38100" dist="38100" dir="2700000" algn="tl">
                    <a:srgbClr val="C0C0C0"/>
                  </a:outerShdw>
                </a:effectLst>
                <a:latin typeface="Garamond" pitchFamily="18" charset="0"/>
              </a:rPr>
              <a:t>. Fernando Luis Martucci</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10</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Ajustes de los Beneficios</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208466" cy="5226050"/>
          </a:xfrm>
        </p:spPr>
        <p:txBody>
          <a:bodyPr/>
          <a:lstStyle/>
          <a:p>
            <a:pPr algn="just"/>
            <a:r>
              <a:rPr lang="es-ES" sz="2800" dirty="0"/>
              <a:t>Los montos de los beneficios se ajustan en función del rendimiento nominal de las Inversiones de la Caja neto de la tasa técnica:</a:t>
            </a:r>
          </a:p>
          <a:p>
            <a:pPr algn="just"/>
            <a:endParaRPr lang="es-ES" sz="2800" dirty="0"/>
          </a:p>
          <a:p>
            <a:pPr algn="just"/>
            <a:r>
              <a:rPr lang="es-ES" sz="2800" dirty="0"/>
              <a:t>B(t)= B(t-1)* (1+r) / (1+i)</a:t>
            </a:r>
          </a:p>
          <a:p>
            <a:pPr algn="just">
              <a:buNone/>
            </a:pPr>
            <a:endParaRPr lang="es-ES" sz="2800" dirty="0"/>
          </a:p>
          <a:p>
            <a:pPr algn="just">
              <a:buNone/>
            </a:pPr>
            <a:r>
              <a:rPr lang="es-ES" sz="2800" dirty="0"/>
              <a:t>Donde:</a:t>
            </a:r>
          </a:p>
          <a:p>
            <a:pPr algn="just">
              <a:buNone/>
            </a:pPr>
            <a:r>
              <a:rPr lang="es-ES" sz="2800" dirty="0"/>
              <a:t>r: es el rendimiento nominal de las inversiones</a:t>
            </a:r>
          </a:p>
          <a:p>
            <a:pPr algn="just">
              <a:buNone/>
            </a:pPr>
            <a:r>
              <a:rPr lang="es-ES" sz="2800" dirty="0"/>
              <a:t>i: es la tasa de interés técnico</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261047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262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26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11</a:t>
            </a:fld>
            <a:endParaRPr lang="en-US"/>
          </a:p>
        </p:txBody>
      </p:sp>
      <p:sp>
        <p:nvSpPr>
          <p:cNvPr id="282626" name="Rectangle 2"/>
          <p:cNvSpPr>
            <a:spLocks noGrp="1" noChangeArrowheads="1"/>
          </p:cNvSpPr>
          <p:nvPr>
            <p:ph type="title"/>
          </p:nvPr>
        </p:nvSpPr>
        <p:spPr>
          <a:xfrm>
            <a:off x="990600" y="332656"/>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Ejemplo Numérico</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Monto del Beneficio Inicial</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 – Condiciones Actuales – </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299294"/>
            <a:ext cx="8208466" cy="1913682"/>
          </a:xfrm>
        </p:spPr>
        <p:txBody>
          <a:bodyPr/>
          <a:lstStyle/>
          <a:p>
            <a:pPr algn="just"/>
            <a:r>
              <a:rPr lang="es-ES" sz="2800" dirty="0"/>
              <a:t>Montos mensuales de jubilación para diferentes edades de ingreso considerando:</a:t>
            </a:r>
          </a:p>
          <a:p>
            <a:pPr lvl="1" algn="just"/>
            <a:r>
              <a:rPr lang="es-ES" sz="2400" dirty="0"/>
              <a:t>afiliado masculino</a:t>
            </a:r>
          </a:p>
          <a:p>
            <a:pPr lvl="1" algn="just"/>
            <a:r>
              <a:rPr lang="es-ES" sz="2400" dirty="0"/>
              <a:t>casado con una esposa 5 años menor </a:t>
            </a:r>
          </a:p>
          <a:p>
            <a:pPr lvl="1" algn="just"/>
            <a:r>
              <a:rPr lang="es-ES" sz="2400" dirty="0"/>
              <a:t>edad estimada de jubilación de 65 años</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pic>
        <p:nvPicPr>
          <p:cNvPr id="2" name="Imagen 1">
            <a:extLst>
              <a:ext uri="{FF2B5EF4-FFF2-40B4-BE49-F238E27FC236}">
                <a16:creationId xmlns:a16="http://schemas.microsoft.com/office/drawing/2014/main" id="{21025689-8408-474B-BE83-D7E14963475A}"/>
              </a:ext>
            </a:extLst>
          </p:cNvPr>
          <p:cNvPicPr>
            <a:picLocks noChangeAspect="1"/>
          </p:cNvPicPr>
          <p:nvPr/>
        </p:nvPicPr>
        <p:blipFill>
          <a:blip r:embed="rId3"/>
          <a:stretch>
            <a:fillRect/>
          </a:stretch>
        </p:blipFill>
        <p:spPr>
          <a:xfrm>
            <a:off x="1619672" y="3717032"/>
            <a:ext cx="5328592" cy="2866648"/>
          </a:xfrm>
          <a:prstGeom prst="rect">
            <a:avLst/>
          </a:prstGeom>
        </p:spPr>
      </p:pic>
    </p:spTree>
    <p:extLst>
      <p:ext uri="{BB962C8B-B14F-4D97-AF65-F5344CB8AC3E}">
        <p14:creationId xmlns:p14="http://schemas.microsoft.com/office/powerpoint/2010/main" val="1342998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12</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Ejemplo Numérico</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Ajuste de la prestación</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496498" cy="5370066"/>
          </a:xfrm>
        </p:spPr>
        <p:txBody>
          <a:bodyPr/>
          <a:lstStyle/>
          <a:p>
            <a:pPr algn="just"/>
            <a:r>
              <a:rPr lang="es-ES" sz="2800" dirty="0"/>
              <a:t>Beneficio inicial es de $ 82.369 (Base Masculino Ingreso a los 30 años)</a:t>
            </a:r>
          </a:p>
          <a:p>
            <a:pPr algn="just"/>
            <a:r>
              <a:rPr lang="es-ES" sz="2800" dirty="0"/>
              <a:t>Inflación: 100%</a:t>
            </a:r>
          </a:p>
          <a:p>
            <a:pPr algn="just"/>
            <a:r>
              <a:rPr lang="es-ES" sz="2800" dirty="0"/>
              <a:t>Rendimiento Real de las Inversiones: 4% (tasa técnica)</a:t>
            </a:r>
          </a:p>
          <a:p>
            <a:pPr algn="just"/>
            <a:r>
              <a:rPr lang="es-ES" sz="2800" dirty="0"/>
              <a:t>Rendimiento Nominal de las Inversiones: 108%</a:t>
            </a:r>
          </a:p>
          <a:p>
            <a:pPr algn="just"/>
            <a:r>
              <a:rPr lang="es-ES" sz="2800" dirty="0"/>
              <a:t>Fórmula:</a:t>
            </a:r>
          </a:p>
          <a:p>
            <a:pPr lvl="1" algn="just"/>
            <a:r>
              <a:rPr lang="es-ES" sz="2400" dirty="0"/>
              <a:t>B(t)= B(t-1)* (1+r) / (1+i)</a:t>
            </a:r>
          </a:p>
          <a:p>
            <a:pPr lvl="1" algn="just"/>
            <a:r>
              <a:rPr lang="es-ES" sz="2400" dirty="0"/>
              <a:t>$164.738= 82.369 * (1 + 108%) / (1 + 4%)</a:t>
            </a:r>
          </a:p>
          <a:p>
            <a:pPr algn="just">
              <a:buNone/>
            </a:pPr>
            <a:r>
              <a:rPr lang="es-ES" sz="2800" b="1" dirty="0"/>
              <a:t>	</a:t>
            </a:r>
            <a:endParaRPr lang="es-ES" sz="28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1514196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26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26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262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26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13</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Ejemplo Numérico </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Ajuste de la prestación</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496498" cy="5370066"/>
          </a:xfrm>
        </p:spPr>
        <p:txBody>
          <a:bodyPr/>
          <a:lstStyle/>
          <a:p>
            <a:pPr algn="just"/>
            <a:r>
              <a:rPr lang="es-ES" sz="2800" dirty="0"/>
              <a:t>El incremento del beneficio es del 100% acorde con la inflación. </a:t>
            </a:r>
          </a:p>
          <a:p>
            <a:pPr algn="just"/>
            <a:endParaRPr lang="es-ES" sz="2800" dirty="0"/>
          </a:p>
          <a:p>
            <a:pPr algn="just"/>
            <a:r>
              <a:rPr lang="es-ES" sz="2800" dirty="0"/>
              <a:t>Si el rendimiento nominal no alcanza el 108%, entonces el ajuste sería menor a la inflación y en caso contrario mayor.</a:t>
            </a:r>
          </a:p>
          <a:p>
            <a:pPr algn="just"/>
            <a:endParaRPr lang="es-ES" sz="2800" dirty="0"/>
          </a:p>
          <a:p>
            <a:pPr algn="just"/>
            <a:r>
              <a:rPr lang="es-ES" sz="2800" dirty="0"/>
              <a:t>De ahí la importancia de:</a:t>
            </a:r>
          </a:p>
          <a:p>
            <a:pPr lvl="1" algn="just"/>
            <a:r>
              <a:rPr lang="es-ES" sz="2400" dirty="0"/>
              <a:t>considerar una tasa de interés técnica razonable</a:t>
            </a:r>
          </a:p>
          <a:p>
            <a:pPr lvl="1" algn="just"/>
            <a:r>
              <a:rPr lang="es-ES" sz="2400" dirty="0"/>
              <a:t>maximizar los rendimientos de las inversiones</a:t>
            </a:r>
          </a:p>
          <a:p>
            <a:pPr algn="just">
              <a:buNone/>
            </a:pPr>
            <a:endParaRPr lang="es-ES" sz="2800" b="1" dirty="0"/>
          </a:p>
          <a:p>
            <a:pPr algn="just">
              <a:buNone/>
            </a:pPr>
            <a:endParaRPr lang="es-ES" sz="2800" b="1" dirty="0"/>
          </a:p>
          <a:p>
            <a:pPr algn="just"/>
            <a:endParaRPr lang="es-ES" sz="2800" dirty="0"/>
          </a:p>
          <a:p>
            <a:pPr algn="just"/>
            <a:endParaRPr lang="es-ES" sz="28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242247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26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14</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Ejemplo Numérico </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 Aportes Históricos –</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208466" cy="1913682"/>
          </a:xfrm>
        </p:spPr>
        <p:txBody>
          <a:bodyPr/>
          <a:lstStyle/>
          <a:p>
            <a:pPr algn="just"/>
            <a:r>
              <a:rPr lang="es-ES" sz="2800" dirty="0"/>
              <a:t>Si consideramos los niveles de aportes históricos de la “Categoría 1” desde junio de 2000 a diciembre de 2022, y se considera la rentabilidad histórica de la Caja, se tienen los siguientes valores:</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323974" y="5301208"/>
            <a:ext cx="8208466" cy="14401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just">
              <a:spcBef>
                <a:spcPct val="20000"/>
              </a:spcBef>
            </a:pPr>
            <a:r>
              <a:rPr lang="es-ES" sz="1800" b="1" i="1" dirty="0"/>
              <a:t>Artículo 26: </a:t>
            </a:r>
            <a:r>
              <a:rPr lang="es-ES" sz="1800" i="1" dirty="0"/>
              <a:t>Aquellos afiliados que ingresen a la Caja con edad igual o mayor a los 40 años, podrán optar por realizar los aportes que correspondan a los que ingresan con una edad igual o mayor a los 25 años, en tal caso las prestaciones establecidas en el Art. 39º serán proporcionales al capital aportado.</a:t>
            </a:r>
          </a:p>
        </p:txBody>
      </p:sp>
      <p:pic>
        <p:nvPicPr>
          <p:cNvPr id="2" name="Imagen 1">
            <a:extLst>
              <a:ext uri="{FF2B5EF4-FFF2-40B4-BE49-F238E27FC236}">
                <a16:creationId xmlns:a16="http://schemas.microsoft.com/office/drawing/2014/main" id="{23EBB419-F7CE-445E-BFFD-171F1AB5A34F}"/>
              </a:ext>
            </a:extLst>
          </p:cNvPr>
          <p:cNvPicPr>
            <a:picLocks noChangeAspect="1"/>
          </p:cNvPicPr>
          <p:nvPr/>
        </p:nvPicPr>
        <p:blipFill>
          <a:blip r:embed="rId3"/>
          <a:stretch>
            <a:fillRect/>
          </a:stretch>
        </p:blipFill>
        <p:spPr>
          <a:xfrm>
            <a:off x="2130425" y="2996952"/>
            <a:ext cx="4883150" cy="2159000"/>
          </a:xfrm>
          <a:prstGeom prst="rect">
            <a:avLst/>
          </a:prstGeom>
        </p:spPr>
      </p:pic>
    </p:spTree>
    <p:extLst>
      <p:ext uri="{BB962C8B-B14F-4D97-AF65-F5344CB8AC3E}">
        <p14:creationId xmlns:p14="http://schemas.microsoft.com/office/powerpoint/2010/main" val="199769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15</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Comparación de Ejemplos</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208466" cy="1913682"/>
          </a:xfrm>
        </p:spPr>
        <p:txBody>
          <a:bodyPr/>
          <a:lstStyle/>
          <a:p>
            <a:pPr algn="just"/>
            <a:r>
              <a:rPr lang="es-ES" sz="2800" dirty="0"/>
              <a:t>La diferencia para la edad de ingreso 25 años, entre los </a:t>
            </a:r>
            <a:r>
              <a:rPr lang="es-ES" sz="2800" b="1" dirty="0"/>
              <a:t>$84.821 </a:t>
            </a:r>
            <a:r>
              <a:rPr lang="es-ES" sz="2800" dirty="0"/>
              <a:t>del ejemplo “Condiciones Actuales” respecto de los </a:t>
            </a:r>
            <a:r>
              <a:rPr lang="es-ES" sz="2800" b="1" dirty="0"/>
              <a:t>$72.295 </a:t>
            </a:r>
            <a:r>
              <a:rPr lang="es-ES" sz="2800" dirty="0"/>
              <a:t>del ejemplo “Aportes Históricos” responde a que el nivel de los aportes históricos realizados ajustados a hoy son inferiores a los niveles actuales de aportes ($ 13.362), lo que reduce el saldo acumulado y por lo tanto la estimación del beneficio inicial.</a:t>
            </a:r>
          </a:p>
          <a:p>
            <a:pPr algn="just"/>
            <a:r>
              <a:rPr lang="es-ES" sz="2800" dirty="0"/>
              <a:t>Los afiliados mayores de 40 años que se adhirieron al artículo 26 poseen beneficios sustancialmente menores, acorde con los menores aportes realizados respecto de los planteados en las escalas de aportes.</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3749652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16</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Evolución de los Aportes</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Categoría 1</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251520" y="4971702"/>
            <a:ext cx="8208466" cy="11215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	Los aportes mensuales inician en $72 a junio de 2.000 alcanzando un valor de $13.362 a febrero de 2022</a:t>
            </a:r>
            <a:r>
              <a:rPr kumimoji="0" lang="es-ES" sz="2800" i="0" u="none" strike="noStrike" kern="0" cap="none" spc="0" normalizeH="0" noProof="0" dirty="0">
                <a:ln>
                  <a:noFill/>
                </a:ln>
                <a:solidFill>
                  <a:schemeClr val="tx1"/>
                </a:solidFill>
                <a:effectLst/>
                <a:uLnTx/>
                <a:uFillTx/>
                <a:latin typeface="+mn-lt"/>
                <a:ea typeface="+mn-ea"/>
                <a:cs typeface="+mn-cs"/>
              </a:rPr>
              <a:t>.</a:t>
            </a:r>
            <a:endParaRPr lang="es-ES" sz="2800" kern="0" dirty="0">
              <a:latin typeface="+mn-lt"/>
            </a:endParaRPr>
          </a:p>
        </p:txBody>
      </p:sp>
      <p:pic>
        <p:nvPicPr>
          <p:cNvPr id="2" name="Imagen 1">
            <a:extLst>
              <a:ext uri="{FF2B5EF4-FFF2-40B4-BE49-F238E27FC236}">
                <a16:creationId xmlns:a16="http://schemas.microsoft.com/office/drawing/2014/main" id="{30F60231-3A18-45FA-982C-47C8DDCECB59}"/>
              </a:ext>
            </a:extLst>
          </p:cNvPr>
          <p:cNvPicPr>
            <a:picLocks noChangeAspect="1"/>
          </p:cNvPicPr>
          <p:nvPr/>
        </p:nvPicPr>
        <p:blipFill>
          <a:blip r:embed="rId3"/>
          <a:stretch>
            <a:fillRect/>
          </a:stretch>
        </p:blipFill>
        <p:spPr>
          <a:xfrm>
            <a:off x="683567" y="1268760"/>
            <a:ext cx="7654165" cy="3547838"/>
          </a:xfrm>
          <a:prstGeom prst="rect">
            <a:avLst/>
          </a:prstGeom>
        </p:spPr>
      </p:pic>
    </p:spTree>
    <p:extLst>
      <p:ext uri="{BB962C8B-B14F-4D97-AF65-F5344CB8AC3E}">
        <p14:creationId xmlns:p14="http://schemas.microsoft.com/office/powerpoint/2010/main" val="1556959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17</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Evolución de los Aportes </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(en términos reales)  Categoría 1</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107504" y="4755678"/>
            <a:ext cx="8208466" cy="11215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	Expresando en valores de marzo de 2022,</a:t>
            </a:r>
            <a:r>
              <a:rPr kumimoji="0" lang="es-ES" sz="2800" i="0" u="none" strike="noStrike" kern="0" cap="none" spc="0" normalizeH="0" noProof="0" dirty="0">
                <a:ln>
                  <a:noFill/>
                </a:ln>
                <a:solidFill>
                  <a:schemeClr val="tx1"/>
                </a:solidFill>
                <a:effectLst/>
                <a:uLnTx/>
                <a:uFillTx/>
                <a:latin typeface="+mn-lt"/>
                <a:ea typeface="+mn-ea"/>
                <a:cs typeface="+mn-cs"/>
              </a:rPr>
              <a:t> los aportes mensuales históricos siempre fueron menores a los actuales, con un valor de $3.117 a diciembre de 2007 como valor más bajo.</a:t>
            </a:r>
            <a:endParaRPr lang="es-ES" sz="2800" kern="0" dirty="0">
              <a:latin typeface="+mn-lt"/>
            </a:endParaRPr>
          </a:p>
        </p:txBody>
      </p:sp>
      <p:pic>
        <p:nvPicPr>
          <p:cNvPr id="2" name="Imagen 1">
            <a:extLst>
              <a:ext uri="{FF2B5EF4-FFF2-40B4-BE49-F238E27FC236}">
                <a16:creationId xmlns:a16="http://schemas.microsoft.com/office/drawing/2014/main" id="{49A3212C-627B-4F3D-AD41-5EE49050F814}"/>
              </a:ext>
            </a:extLst>
          </p:cNvPr>
          <p:cNvPicPr>
            <a:picLocks noChangeAspect="1"/>
          </p:cNvPicPr>
          <p:nvPr/>
        </p:nvPicPr>
        <p:blipFill>
          <a:blip r:embed="rId3"/>
          <a:stretch>
            <a:fillRect/>
          </a:stretch>
        </p:blipFill>
        <p:spPr>
          <a:xfrm>
            <a:off x="683568" y="1268760"/>
            <a:ext cx="7488832" cy="3481789"/>
          </a:xfrm>
          <a:prstGeom prst="rect">
            <a:avLst/>
          </a:prstGeom>
        </p:spPr>
      </p:pic>
    </p:spTree>
    <p:extLst>
      <p:ext uri="{BB962C8B-B14F-4D97-AF65-F5344CB8AC3E}">
        <p14:creationId xmlns:p14="http://schemas.microsoft.com/office/powerpoint/2010/main" val="3254695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18</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Evolución de los Aportes </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(en términos reales)  desde el 2016</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251520" y="4971702"/>
            <a:ext cx="8208466" cy="11215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	Expresados en valores a febrero de 2023, </a:t>
            </a:r>
            <a:r>
              <a:rPr lang="es-ES" sz="2800" kern="0" dirty="0">
                <a:latin typeface="+mn-lt"/>
              </a:rPr>
              <a:t>los </a:t>
            </a:r>
            <a:r>
              <a:rPr kumimoji="0" lang="es-ES" sz="2800" i="0" u="none" strike="noStrike" kern="0" cap="none" spc="0" normalizeH="0" noProof="0" dirty="0">
                <a:ln>
                  <a:noFill/>
                </a:ln>
                <a:solidFill>
                  <a:schemeClr val="tx1"/>
                </a:solidFill>
                <a:effectLst/>
                <a:uLnTx/>
                <a:uFillTx/>
                <a:latin typeface="+mn-lt"/>
                <a:ea typeface="+mn-ea"/>
                <a:cs typeface="+mn-cs"/>
              </a:rPr>
              <a:t>aportes mensuales históricos desde el 2016 han sido similares a los actuales.</a:t>
            </a:r>
            <a:endParaRPr lang="es-ES" sz="2800" kern="0" dirty="0">
              <a:latin typeface="+mn-lt"/>
            </a:endParaRPr>
          </a:p>
        </p:txBody>
      </p:sp>
      <p:pic>
        <p:nvPicPr>
          <p:cNvPr id="2" name="Imagen 1">
            <a:extLst>
              <a:ext uri="{FF2B5EF4-FFF2-40B4-BE49-F238E27FC236}">
                <a16:creationId xmlns:a16="http://schemas.microsoft.com/office/drawing/2014/main" id="{3B14EE44-7C14-4152-9671-5B9E8CEC742C}"/>
              </a:ext>
            </a:extLst>
          </p:cNvPr>
          <p:cNvPicPr>
            <a:picLocks noChangeAspect="1"/>
          </p:cNvPicPr>
          <p:nvPr/>
        </p:nvPicPr>
        <p:blipFill>
          <a:blip r:embed="rId3"/>
          <a:stretch>
            <a:fillRect/>
          </a:stretch>
        </p:blipFill>
        <p:spPr>
          <a:xfrm>
            <a:off x="685800" y="1340767"/>
            <a:ext cx="7630616" cy="3550455"/>
          </a:xfrm>
          <a:prstGeom prst="rect">
            <a:avLst/>
          </a:prstGeom>
        </p:spPr>
      </p:pic>
    </p:spTree>
    <p:extLst>
      <p:ext uri="{BB962C8B-B14F-4D97-AF65-F5344CB8AC3E}">
        <p14:creationId xmlns:p14="http://schemas.microsoft.com/office/powerpoint/2010/main" val="1759008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19</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Rendimiento de Inversiones</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323528" y="5547766"/>
            <a:ext cx="8208466"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Se detalla la evolución histórica</a:t>
            </a:r>
            <a:r>
              <a:rPr kumimoji="0" lang="es-ES" sz="2800" i="0" u="none" strike="noStrike" kern="0" cap="none" spc="0" normalizeH="0" noProof="0" dirty="0">
                <a:ln>
                  <a:noFill/>
                </a:ln>
                <a:solidFill>
                  <a:schemeClr val="tx1"/>
                </a:solidFill>
                <a:effectLst/>
                <a:uLnTx/>
                <a:uFillTx/>
                <a:latin typeface="+mn-lt"/>
                <a:ea typeface="+mn-ea"/>
                <a:cs typeface="+mn-cs"/>
              </a:rPr>
              <a:t> de la rentabilidad nominal y su comparación</a:t>
            </a:r>
            <a:r>
              <a:rPr lang="es-ES" sz="2800" kern="0" dirty="0">
                <a:latin typeface="+mn-lt"/>
              </a:rPr>
              <a:t> con la evolución del IPC</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 sz="2800" b="0" i="0" u="none" strike="noStrike" kern="0" cap="none" spc="0" normalizeH="0" baseline="0" noProof="0" dirty="0">
              <a:ln>
                <a:noFill/>
              </a:ln>
              <a:solidFill>
                <a:schemeClr val="tx1"/>
              </a:solidFill>
              <a:effectLst/>
              <a:uLnTx/>
              <a:uFillTx/>
              <a:latin typeface="+mn-lt"/>
              <a:ea typeface="+mn-ea"/>
              <a:cs typeface="+mn-cs"/>
            </a:endParaRPr>
          </a:p>
        </p:txBody>
      </p:sp>
      <p:pic>
        <p:nvPicPr>
          <p:cNvPr id="3" name="Imagen 2">
            <a:extLst>
              <a:ext uri="{FF2B5EF4-FFF2-40B4-BE49-F238E27FC236}">
                <a16:creationId xmlns:a16="http://schemas.microsoft.com/office/drawing/2014/main" id="{5508EF15-B6C7-45EA-A14F-E5EE552FC15F}"/>
              </a:ext>
            </a:extLst>
          </p:cNvPr>
          <p:cNvPicPr>
            <a:picLocks noChangeAspect="1"/>
          </p:cNvPicPr>
          <p:nvPr/>
        </p:nvPicPr>
        <p:blipFill>
          <a:blip r:embed="rId3"/>
          <a:stretch>
            <a:fillRect/>
          </a:stretch>
        </p:blipFill>
        <p:spPr>
          <a:xfrm>
            <a:off x="5808845" y="900537"/>
            <a:ext cx="2705100" cy="4470400"/>
          </a:xfrm>
          <a:prstGeom prst="rect">
            <a:avLst/>
          </a:prstGeom>
        </p:spPr>
      </p:pic>
      <p:pic>
        <p:nvPicPr>
          <p:cNvPr id="4" name="Imagen 3">
            <a:extLst>
              <a:ext uri="{FF2B5EF4-FFF2-40B4-BE49-F238E27FC236}">
                <a16:creationId xmlns:a16="http://schemas.microsoft.com/office/drawing/2014/main" id="{8C0C06BA-72E2-4F67-9E9E-C84C44719E77}"/>
              </a:ext>
            </a:extLst>
          </p:cNvPr>
          <p:cNvPicPr>
            <a:picLocks noChangeAspect="1"/>
          </p:cNvPicPr>
          <p:nvPr/>
        </p:nvPicPr>
        <p:blipFill>
          <a:blip r:embed="rId4"/>
          <a:stretch>
            <a:fillRect/>
          </a:stretch>
        </p:blipFill>
        <p:spPr>
          <a:xfrm>
            <a:off x="179512" y="1340768"/>
            <a:ext cx="5519650" cy="3845238"/>
          </a:xfrm>
          <a:prstGeom prst="rect">
            <a:avLst/>
          </a:prstGeom>
        </p:spPr>
      </p:pic>
    </p:spTree>
    <p:extLst>
      <p:ext uri="{BB962C8B-B14F-4D97-AF65-F5344CB8AC3E}">
        <p14:creationId xmlns:p14="http://schemas.microsoft.com/office/powerpoint/2010/main" val="4098182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0" y="3140968"/>
            <a:ext cx="8964488" cy="1143000"/>
          </a:xfrm>
        </p:spPr>
        <p:txBody>
          <a:bodyPr/>
          <a:lstStyle/>
          <a:p>
            <a:pPr marL="742950" indent="-742950" algn="l">
              <a:defRPr/>
            </a:pPr>
            <a:r>
              <a:rPr lang="es-AR" sz="4000" b="1" dirty="0">
                <a:solidFill>
                  <a:srgbClr val="000099"/>
                </a:solidFill>
                <a:effectLst>
                  <a:outerShdw blurRad="38100" dist="38100" dir="2700000" algn="tl">
                    <a:srgbClr val="C0C0C0"/>
                  </a:outerShdw>
                </a:effectLst>
                <a:latin typeface="Garamond" pitchFamily="18" charset="0"/>
              </a:rPr>
              <a:t>	I.- Esquema Básico de la Caja</a:t>
            </a:r>
            <a:br>
              <a:rPr lang="es-AR" sz="4000" b="1" dirty="0">
                <a:solidFill>
                  <a:srgbClr val="000099"/>
                </a:solidFill>
                <a:effectLst>
                  <a:outerShdw blurRad="38100" dist="38100" dir="2700000" algn="tl">
                    <a:srgbClr val="C0C0C0"/>
                  </a:outerShdw>
                </a:effectLst>
                <a:latin typeface="Garamond" pitchFamily="18" charset="0"/>
              </a:rPr>
            </a:br>
            <a:br>
              <a:rPr lang="es-AR" sz="4000" b="1" dirty="0">
                <a:solidFill>
                  <a:srgbClr val="000099"/>
                </a:solidFill>
                <a:effectLst>
                  <a:outerShdw blurRad="38100" dist="38100" dir="2700000" algn="tl">
                    <a:srgbClr val="C0C0C0"/>
                  </a:outerShdw>
                </a:effectLst>
                <a:latin typeface="Garamond" pitchFamily="18" charset="0"/>
              </a:rPr>
            </a:br>
            <a:r>
              <a:rPr lang="es-AR" sz="4000" b="1" dirty="0">
                <a:solidFill>
                  <a:srgbClr val="000099"/>
                </a:solidFill>
                <a:effectLst>
                  <a:outerShdw blurRad="38100" dist="38100" dir="2700000" algn="tl">
                    <a:srgbClr val="C0C0C0"/>
                  </a:outerShdw>
                </a:effectLst>
                <a:latin typeface="Garamond" pitchFamily="18" charset="0"/>
              </a:rPr>
              <a:t>II.- Anticipo de Rentabilidad</a:t>
            </a:r>
            <a:br>
              <a:rPr lang="es-AR" sz="4000" b="1" dirty="0">
                <a:solidFill>
                  <a:srgbClr val="000099"/>
                </a:solidFill>
                <a:effectLst>
                  <a:outerShdw blurRad="38100" dist="38100" dir="2700000" algn="tl">
                    <a:srgbClr val="C0C0C0"/>
                  </a:outerShdw>
                </a:effectLst>
                <a:latin typeface="Garamond" pitchFamily="18" charset="0"/>
              </a:rPr>
            </a:br>
            <a:endParaRPr lang="es-AR" sz="3200" dirty="0">
              <a:solidFill>
                <a:schemeClr val="tx1"/>
              </a:solidFill>
            </a:endParaRPr>
          </a:p>
        </p:txBody>
      </p:sp>
      <p:sp>
        <p:nvSpPr>
          <p:cNvPr id="6147" name="1 Marcador de número de diapositiva"/>
          <p:cNvSpPr>
            <a:spLocks noGrp="1"/>
          </p:cNvSpPr>
          <p:nvPr>
            <p:ph type="sldNum" sz="quarter" idx="12"/>
          </p:nvPr>
        </p:nvSpPr>
        <p:spPr>
          <a:noFill/>
        </p:spPr>
        <p:txBody>
          <a:bodyPr/>
          <a:lstStyle/>
          <a:p>
            <a:fld id="{D8908718-6DA0-4BBE-B2C1-750C498D67ED}" type="slidenum">
              <a:rPr lang="en-US"/>
              <a:pPr/>
              <a:t>2</a:t>
            </a:fld>
            <a:endParaRPr lang="en-US"/>
          </a:p>
        </p:txBody>
      </p:sp>
      <p:pic>
        <p:nvPicPr>
          <p:cNvPr id="6148" name="Picture 18" descr="LOGO nuevo2005_para insertar"/>
          <p:cNvPicPr>
            <a:picLocks noChangeAspect="1" noChangeArrowheads="1"/>
          </p:cNvPicPr>
          <p:nvPr/>
        </p:nvPicPr>
        <p:blipFill>
          <a:blip r:embed="rId2" cstate="print"/>
          <a:srcRect/>
          <a:stretch>
            <a:fillRect/>
          </a:stretch>
        </p:blipFill>
        <p:spPr bwMode="auto">
          <a:xfrm>
            <a:off x="65088" y="260350"/>
            <a:ext cx="762000" cy="762000"/>
          </a:xfrm>
          <a:prstGeom prst="rect">
            <a:avLst/>
          </a:prstGeom>
          <a:noFill/>
          <a:ln w="9525">
            <a:noFill/>
            <a:miter lim="800000"/>
            <a:headEnd/>
            <a:tailEnd/>
          </a:ln>
        </p:spPr>
      </p:pic>
      <p:sp>
        <p:nvSpPr>
          <p:cNvPr id="6" name="Rectangle 3"/>
          <p:cNvSpPr txBox="1">
            <a:spLocks noChangeArrowheads="1"/>
          </p:cNvSpPr>
          <p:nvPr/>
        </p:nvSpPr>
        <p:spPr>
          <a:xfrm>
            <a:off x="251520" y="3068960"/>
            <a:ext cx="8208466" cy="3096344"/>
          </a:xfrm>
          <a:prstGeom prst="rect">
            <a:avLst/>
          </a:prstGeom>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_tradnl" sz="28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20</a:t>
            </a:fld>
            <a:endParaRPr lang="en-US"/>
          </a:p>
        </p:txBody>
      </p:sp>
      <p:sp>
        <p:nvSpPr>
          <p:cNvPr id="282626" name="Rectangle 2"/>
          <p:cNvSpPr>
            <a:spLocks noGrp="1" noChangeArrowheads="1"/>
          </p:cNvSpPr>
          <p:nvPr>
            <p:ph type="title"/>
          </p:nvPr>
        </p:nvSpPr>
        <p:spPr>
          <a:xfrm>
            <a:off x="990600" y="228600"/>
            <a:ext cx="790188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Rendimiento de Inversiones del 2017 -2022</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Comparación con Inflación IPC</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107504" y="3243510"/>
            <a:ext cx="8856984"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just" defTabSz="914400" rtl="0" eaLnBrk="0" fontAlgn="base" latinLnBrk="0" hangingPunct="0">
              <a:lnSpc>
                <a:spcPct val="100000"/>
              </a:lnSpc>
              <a:spcBef>
                <a:spcPct val="20000"/>
              </a:spcBef>
              <a:spcAft>
                <a:spcPct val="0"/>
              </a:spcAft>
              <a:buClrTx/>
              <a:buSzTx/>
              <a:tabLst/>
              <a:defRPr/>
            </a:pPr>
            <a:r>
              <a:rPr kumimoji="0" lang="es-ES" sz="2800" i="0" u="none" strike="noStrike" kern="0" cap="none" spc="0" normalizeH="0" baseline="0" noProof="0" dirty="0">
                <a:ln>
                  <a:noFill/>
                </a:ln>
                <a:solidFill>
                  <a:schemeClr val="tx1"/>
                </a:solidFill>
                <a:effectLst/>
                <a:uLnTx/>
                <a:uFillTx/>
                <a:latin typeface="+mn-lt"/>
                <a:ea typeface="+mn-ea"/>
                <a:cs typeface="+mn-cs"/>
              </a:rPr>
              <a:t>Se </a:t>
            </a:r>
            <a:r>
              <a:rPr lang="es-ES" sz="2800" kern="0" dirty="0">
                <a:latin typeface="+mn-lt"/>
              </a:rPr>
              <a:t>aprecia que los rendimientos nominales de las inversiones han (sido respecto al IPC):</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lang="es-ES" sz="2000" kern="0" dirty="0">
                <a:latin typeface="+mn-lt"/>
              </a:rPr>
              <a:t>Superiores para los años 2017 y 2018 – con rendimientos reales positivos del orden del 4.50%</a:t>
            </a:r>
          </a:p>
          <a:p>
            <a:pPr marL="342900" lvl="0" indent="-342900" algn="just">
              <a:spcBef>
                <a:spcPct val="20000"/>
              </a:spcBef>
              <a:buFontTx/>
              <a:buChar char="•"/>
              <a:defRPr/>
            </a:pPr>
            <a:r>
              <a:rPr lang="es-ES" sz="2000" kern="0" dirty="0">
                <a:latin typeface="+mn-lt"/>
              </a:rPr>
              <a:t>Sensiblemente superior en el año 2020 </a:t>
            </a:r>
            <a:r>
              <a:rPr lang="es-ES" sz="2000" kern="0" dirty="0"/>
              <a:t>– con rendimiento real positivo del orden del 29,90%</a:t>
            </a:r>
            <a:endParaRPr lang="es-ES" sz="2000" kern="0" dirty="0">
              <a:latin typeface="+mn-lt"/>
            </a:endParaRPr>
          </a:p>
          <a:p>
            <a:pPr marL="342900" lvl="0" indent="-342900" algn="just">
              <a:spcBef>
                <a:spcPct val="20000"/>
              </a:spcBef>
              <a:buFontTx/>
              <a:buChar char="•"/>
              <a:defRPr/>
            </a:pPr>
            <a:r>
              <a:rPr lang="es-ES" sz="2000" kern="0" dirty="0">
                <a:latin typeface="+mn-lt"/>
              </a:rPr>
              <a:t>Sensiblemente inferior para </a:t>
            </a:r>
            <a:r>
              <a:rPr lang="es-ES" sz="2000" kern="0" dirty="0"/>
              <a:t>los años </a:t>
            </a:r>
            <a:r>
              <a:rPr lang="es-ES" sz="2000" kern="0" dirty="0">
                <a:latin typeface="+mn-lt"/>
              </a:rPr>
              <a:t>2019 y 2022 – con rendimiento real fue negativo superiores al 10%</a:t>
            </a:r>
          </a:p>
          <a:p>
            <a:pPr marL="342900" lvl="0" indent="-342900" algn="just">
              <a:spcBef>
                <a:spcPct val="20000"/>
              </a:spcBef>
              <a:buFontTx/>
              <a:buChar char="•"/>
              <a:defRPr/>
            </a:pPr>
            <a:r>
              <a:rPr lang="es-ES" sz="2000" kern="0" dirty="0">
                <a:latin typeface="+mn-lt"/>
              </a:rPr>
              <a:t>Inferior para el año 2021 </a:t>
            </a:r>
            <a:r>
              <a:rPr lang="es-ES" sz="2000" kern="0" dirty="0"/>
              <a:t>– con rendimiento real fue negativo superiores al 4%</a:t>
            </a:r>
            <a:endParaRPr lang="es-ES" sz="2000" kern="0" dirty="0">
              <a:latin typeface="+mn-lt"/>
            </a:endParaRPr>
          </a:p>
        </p:txBody>
      </p:sp>
      <p:pic>
        <p:nvPicPr>
          <p:cNvPr id="2" name="Imagen 1">
            <a:extLst>
              <a:ext uri="{FF2B5EF4-FFF2-40B4-BE49-F238E27FC236}">
                <a16:creationId xmlns:a16="http://schemas.microsoft.com/office/drawing/2014/main" id="{1B408169-EFB3-4848-BDA8-0D99227289B8}"/>
              </a:ext>
            </a:extLst>
          </p:cNvPr>
          <p:cNvPicPr>
            <a:picLocks noChangeAspect="1"/>
          </p:cNvPicPr>
          <p:nvPr/>
        </p:nvPicPr>
        <p:blipFill>
          <a:blip r:embed="rId3"/>
          <a:stretch>
            <a:fillRect/>
          </a:stretch>
        </p:blipFill>
        <p:spPr>
          <a:xfrm>
            <a:off x="2051720" y="1110006"/>
            <a:ext cx="4527004" cy="2102970"/>
          </a:xfrm>
          <a:prstGeom prst="rect">
            <a:avLst/>
          </a:prstGeom>
        </p:spPr>
      </p:pic>
    </p:spTree>
    <p:extLst>
      <p:ext uri="{BB962C8B-B14F-4D97-AF65-F5344CB8AC3E}">
        <p14:creationId xmlns:p14="http://schemas.microsoft.com/office/powerpoint/2010/main" val="2927392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1080120" y="1124744"/>
            <a:ext cx="8964488" cy="1143000"/>
          </a:xfrm>
        </p:spPr>
        <p:txBody>
          <a:bodyPr/>
          <a:lstStyle/>
          <a:p>
            <a:pPr marL="742950" indent="-742950" algn="l">
              <a:defRPr/>
            </a:pPr>
            <a:r>
              <a:rPr lang="es-AR" sz="4000" b="1" dirty="0">
                <a:solidFill>
                  <a:srgbClr val="000099"/>
                </a:solidFill>
                <a:effectLst>
                  <a:outerShdw blurRad="38100" dist="38100" dir="2700000" algn="tl">
                    <a:srgbClr val="C0C0C0"/>
                  </a:outerShdw>
                </a:effectLst>
                <a:latin typeface="Garamond" pitchFamily="18" charset="0"/>
              </a:rPr>
              <a:t>	II.- Anticipo de Rentabilidad</a:t>
            </a:r>
            <a:br>
              <a:rPr lang="es-AR" sz="4000" b="1" dirty="0">
                <a:solidFill>
                  <a:srgbClr val="000099"/>
                </a:solidFill>
                <a:effectLst>
                  <a:outerShdw blurRad="38100" dist="38100" dir="2700000" algn="tl">
                    <a:srgbClr val="C0C0C0"/>
                  </a:outerShdw>
                </a:effectLst>
                <a:latin typeface="Garamond" pitchFamily="18" charset="0"/>
              </a:rPr>
            </a:br>
            <a:endParaRPr lang="es-AR" sz="3200" dirty="0">
              <a:solidFill>
                <a:schemeClr val="tx1"/>
              </a:solidFill>
            </a:endParaRPr>
          </a:p>
        </p:txBody>
      </p:sp>
      <p:sp>
        <p:nvSpPr>
          <p:cNvPr id="6147" name="1 Marcador de número de diapositiva"/>
          <p:cNvSpPr>
            <a:spLocks noGrp="1"/>
          </p:cNvSpPr>
          <p:nvPr>
            <p:ph type="sldNum" sz="quarter" idx="12"/>
          </p:nvPr>
        </p:nvSpPr>
        <p:spPr>
          <a:noFill/>
        </p:spPr>
        <p:txBody>
          <a:bodyPr/>
          <a:lstStyle/>
          <a:p>
            <a:fld id="{D8908718-6DA0-4BBE-B2C1-750C498D67ED}" type="slidenum">
              <a:rPr lang="en-US"/>
              <a:pPr/>
              <a:t>21</a:t>
            </a:fld>
            <a:endParaRPr lang="en-US"/>
          </a:p>
        </p:txBody>
      </p:sp>
      <p:pic>
        <p:nvPicPr>
          <p:cNvPr id="6148" name="Picture 18" descr="LOGO nuevo2005_para insertar"/>
          <p:cNvPicPr>
            <a:picLocks noChangeAspect="1" noChangeArrowheads="1"/>
          </p:cNvPicPr>
          <p:nvPr/>
        </p:nvPicPr>
        <p:blipFill>
          <a:blip r:embed="rId2" cstate="print"/>
          <a:srcRect/>
          <a:stretch>
            <a:fillRect/>
          </a:stretch>
        </p:blipFill>
        <p:spPr bwMode="auto">
          <a:xfrm>
            <a:off x="65088" y="260350"/>
            <a:ext cx="762000" cy="762000"/>
          </a:xfrm>
          <a:prstGeom prst="rect">
            <a:avLst/>
          </a:prstGeom>
          <a:noFill/>
          <a:ln w="9525">
            <a:noFill/>
            <a:miter lim="800000"/>
            <a:headEnd/>
            <a:tailEnd/>
          </a:ln>
        </p:spPr>
      </p:pic>
      <p:sp>
        <p:nvSpPr>
          <p:cNvPr id="6" name="Rectangle 3"/>
          <p:cNvSpPr txBox="1">
            <a:spLocks noChangeArrowheads="1"/>
          </p:cNvSpPr>
          <p:nvPr/>
        </p:nvSpPr>
        <p:spPr>
          <a:xfrm>
            <a:off x="251520" y="3068960"/>
            <a:ext cx="8208466" cy="3096344"/>
          </a:xfrm>
          <a:prstGeom prst="rect">
            <a:avLst/>
          </a:prstGeom>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_tradnl" sz="28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34443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22</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083270"/>
            <a:ext cx="8352928" cy="5226050"/>
          </a:xfrm>
        </p:spPr>
        <p:txBody>
          <a:bodyPr/>
          <a:lstStyle/>
          <a:p>
            <a:pPr algn="just"/>
            <a:r>
              <a:rPr lang="es-ES" sz="2000" dirty="0"/>
              <a:t>Actualmente la caja ha implementado un “anticipo de rentabilidad”, que ha iniciado durante el mes de septiembre de 2022, sobre la base de un porcentaje sobre la tasa de rentabilidad efectivamente obtenida por las inversiones en el transcurso del año.</a:t>
            </a:r>
          </a:p>
          <a:p>
            <a:pPr algn="just"/>
            <a:endParaRPr lang="es-ES" sz="2000" dirty="0"/>
          </a:p>
          <a:p>
            <a:pPr algn="just"/>
            <a:r>
              <a:rPr lang="es-ES" sz="2000" dirty="0"/>
              <a:t>Una vez obtenida la tasa de rentabilidad, se determina el porcentaje a asignar sobre dicha tasa de rentabilidad, la que es aplicada a los beneficios de los actuales pasivos, bajo el concepto de “anticipo”. Tal anticipo es considerado como un pago provisorio y se encuentra sujeto a la efectiva rentabilidad de las inversiones que obtenga la Caja en función de su cálculo anual.</a:t>
            </a:r>
          </a:p>
          <a:p>
            <a:pPr algn="just"/>
            <a:endParaRPr lang="es-ES" sz="2000" dirty="0"/>
          </a:p>
          <a:p>
            <a:pPr algn="just"/>
            <a:r>
              <a:rPr lang="es-ES" sz="2000" dirty="0"/>
              <a:t>El porcentaje aplicado a los beneficios de los pasivos ha sido del 21,57% a partir de las prestaciones de septiembre y dichos importes han sido considerados como pagos a cuenta en la determinación del importe retroactivo determinado conforme con el actual esquema de cálculo (rentabilidad anual de las inversiones del 72.50%).</a:t>
            </a:r>
            <a:endParaRPr lang="es-AR" sz="2000" dirty="0"/>
          </a:p>
          <a:p>
            <a:pPr marL="0" indent="0" algn="just">
              <a:buNone/>
            </a:pPr>
            <a:r>
              <a:rPr lang="es-ES" sz="2000" dirty="0"/>
              <a:t> </a:t>
            </a:r>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2925682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23</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083270"/>
            <a:ext cx="8352928" cy="5226050"/>
          </a:xfrm>
        </p:spPr>
        <p:txBody>
          <a:bodyPr/>
          <a:lstStyle/>
          <a:p>
            <a:pPr algn="just"/>
            <a:r>
              <a:rPr lang="es-ES" sz="2000" dirty="0"/>
              <a:t>Es importante ser conversadores respecto al porcentaje a asignar sobre la tasa de rentabilidad obtenida, ya que dicho porcentaje debería contemplar el efecto de una posible reducción de la rentabilidad/rendimiento de las inversiones en los periodos siguientes, es decir que la tasa de rentabilidad del periodo analizado sea superior a la tasa anual que finalmente se obtenga conforme con el procedimiento actualmente vigente.</a:t>
            </a:r>
          </a:p>
          <a:p>
            <a:pPr algn="just"/>
            <a:endParaRPr lang="es-ES" sz="2000" dirty="0"/>
          </a:p>
          <a:p>
            <a:pPr algn="just"/>
            <a:r>
              <a:rPr lang="es-ES" sz="2000" dirty="0"/>
              <a:t>Si el anticipo que se abona es mayor a la rentabilidad final que se obtenga, producto del rendimiento de las inversiones, ello implica que la Caja ha abonado prestaciones en exceso de sus recursos.</a:t>
            </a:r>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15879957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24</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443310"/>
            <a:ext cx="8352928" cy="5226050"/>
          </a:xfrm>
        </p:spPr>
        <p:txBody>
          <a:bodyPr/>
          <a:lstStyle/>
          <a:p>
            <a:pPr algn="just"/>
            <a:r>
              <a:rPr lang="es-AR" sz="2000" dirty="0"/>
              <a:t>Tasa técnica: 4%</a:t>
            </a:r>
          </a:p>
          <a:p>
            <a:pPr algn="just"/>
            <a:r>
              <a:rPr lang="es-AR" sz="2000" dirty="0"/>
              <a:t>Rentabilidad de Inversiones del 2022: 72,50%</a:t>
            </a:r>
          </a:p>
          <a:p>
            <a:pPr algn="just"/>
            <a:r>
              <a:rPr lang="es-AR" sz="2000" dirty="0"/>
              <a:t>Porcentaje de anticipo de rentabilidad (a partir de septiembre): 21,57%</a:t>
            </a:r>
          </a:p>
          <a:p>
            <a:pPr algn="just"/>
            <a:r>
              <a:rPr lang="es-AR" sz="2000" dirty="0"/>
              <a:t>Monto Mensual del Beneficio Inicial 2022: $1.000</a:t>
            </a:r>
          </a:p>
          <a:p>
            <a:pPr algn="just"/>
            <a:r>
              <a:rPr lang="es-AR" sz="2000" dirty="0"/>
              <a:t>Monto Mensual del Anticipo: $215,70</a:t>
            </a:r>
          </a:p>
          <a:p>
            <a:pPr algn="just"/>
            <a:r>
              <a:rPr lang="es-AR" sz="2000" dirty="0"/>
              <a:t>Monto Mensual del Beneficio Inicial 2023: $1.658</a:t>
            </a:r>
          </a:p>
          <a:p>
            <a:pPr algn="just"/>
            <a:r>
              <a:rPr lang="es-AR" sz="2000" dirty="0"/>
              <a:t>Montos </a:t>
            </a:r>
            <a:r>
              <a:rPr lang="es-AR" sz="2000" b="1" dirty="0"/>
              <a:t>Nominales </a:t>
            </a:r>
            <a:r>
              <a:rPr lang="es-AR" sz="2000" dirty="0"/>
              <a:t>de Anticipos (incluyendo aguinaldo): $ 970,65</a:t>
            </a:r>
          </a:p>
          <a:p>
            <a:pPr algn="just"/>
            <a:endParaRPr lang="es-AR" sz="2000" dirty="0"/>
          </a:p>
          <a:p>
            <a:pPr marL="0" indent="0" algn="just">
              <a:buNone/>
            </a:pPr>
            <a:r>
              <a:rPr lang="es-ES" sz="2000" dirty="0"/>
              <a:t> </a:t>
            </a:r>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11409963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25</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pic>
        <p:nvPicPr>
          <p:cNvPr id="5" name="Imagen 4">
            <a:extLst>
              <a:ext uri="{FF2B5EF4-FFF2-40B4-BE49-F238E27FC236}">
                <a16:creationId xmlns:a16="http://schemas.microsoft.com/office/drawing/2014/main" id="{1AE27B64-D67F-4239-A1EF-2DFCBEC080A3}"/>
              </a:ext>
            </a:extLst>
          </p:cNvPr>
          <p:cNvPicPr>
            <a:picLocks noChangeAspect="1"/>
          </p:cNvPicPr>
          <p:nvPr/>
        </p:nvPicPr>
        <p:blipFill>
          <a:blip r:embed="rId3"/>
          <a:stretch>
            <a:fillRect/>
          </a:stretch>
        </p:blipFill>
        <p:spPr>
          <a:xfrm>
            <a:off x="217524" y="1412776"/>
            <a:ext cx="8460432" cy="3215199"/>
          </a:xfrm>
          <a:prstGeom prst="rect">
            <a:avLst/>
          </a:prstGeom>
        </p:spPr>
      </p:pic>
      <p:sp>
        <p:nvSpPr>
          <p:cNvPr id="9" name="Rectangle 3">
            <a:extLst>
              <a:ext uri="{FF2B5EF4-FFF2-40B4-BE49-F238E27FC236}">
                <a16:creationId xmlns:a16="http://schemas.microsoft.com/office/drawing/2014/main" id="{9AB90CF8-958D-4BC4-8B52-9F110F8923A2}"/>
              </a:ext>
            </a:extLst>
          </p:cNvPr>
          <p:cNvSpPr txBox="1">
            <a:spLocks noChangeArrowheads="1"/>
          </p:cNvSpPr>
          <p:nvPr/>
        </p:nvSpPr>
        <p:spPr bwMode="auto">
          <a:xfrm>
            <a:off x="179512" y="4797152"/>
            <a:ext cx="8352928" cy="792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algn="just"/>
            <a:r>
              <a:rPr lang="es-AR" sz="2000" kern="0" dirty="0"/>
              <a:t>El importe adeudado por ajuste de rentas es de $3.400 que representan 2,05 prestaciones iniciales del 2023</a:t>
            </a:r>
          </a:p>
          <a:p>
            <a:pPr algn="just"/>
            <a:endParaRPr lang="es-AR" sz="2000" kern="0" dirty="0"/>
          </a:p>
        </p:txBody>
      </p:sp>
    </p:spTree>
    <p:extLst>
      <p:ext uri="{BB962C8B-B14F-4D97-AF65-F5344CB8AC3E}">
        <p14:creationId xmlns:p14="http://schemas.microsoft.com/office/powerpoint/2010/main" val="9691432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26</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083269"/>
            <a:ext cx="8352928" cy="608243"/>
          </a:xfrm>
        </p:spPr>
        <p:txBody>
          <a:bodyPr/>
          <a:lstStyle/>
          <a:p>
            <a:pPr algn="just"/>
            <a:r>
              <a:rPr lang="es-AR" sz="2000" dirty="0"/>
              <a:t>Si </a:t>
            </a:r>
            <a:r>
              <a:rPr lang="es-AR" sz="2000" b="1" dirty="0">
                <a:solidFill>
                  <a:srgbClr val="FF0000"/>
                </a:solidFill>
              </a:rPr>
              <a:t>no se hubieran abonado los anticipos</a:t>
            </a:r>
            <a:r>
              <a:rPr lang="es-AR" sz="2000" dirty="0"/>
              <a:t>, entonces el resultado sería el siguiente</a:t>
            </a:r>
          </a:p>
          <a:p>
            <a:pPr algn="just"/>
            <a:endParaRPr lang="es-AR" sz="2000" dirty="0"/>
          </a:p>
          <a:p>
            <a:pPr marL="0" indent="0" algn="just">
              <a:buNone/>
            </a:pPr>
            <a:r>
              <a:rPr lang="es-ES" sz="2000" dirty="0"/>
              <a:t> </a:t>
            </a:r>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pic>
        <p:nvPicPr>
          <p:cNvPr id="5" name="Imagen 4">
            <a:extLst>
              <a:ext uri="{FF2B5EF4-FFF2-40B4-BE49-F238E27FC236}">
                <a16:creationId xmlns:a16="http://schemas.microsoft.com/office/drawing/2014/main" id="{B6A4CD2B-8889-4ECE-9B23-84F321E1653C}"/>
              </a:ext>
            </a:extLst>
          </p:cNvPr>
          <p:cNvPicPr>
            <a:picLocks noChangeAspect="1"/>
          </p:cNvPicPr>
          <p:nvPr/>
        </p:nvPicPr>
        <p:blipFill>
          <a:blip r:embed="rId3"/>
          <a:stretch>
            <a:fillRect/>
          </a:stretch>
        </p:blipFill>
        <p:spPr>
          <a:xfrm>
            <a:off x="251520" y="1907537"/>
            <a:ext cx="8551099" cy="3249655"/>
          </a:xfrm>
          <a:prstGeom prst="rect">
            <a:avLst/>
          </a:prstGeom>
        </p:spPr>
      </p:pic>
      <p:sp>
        <p:nvSpPr>
          <p:cNvPr id="10" name="Rectangle 3">
            <a:extLst>
              <a:ext uri="{FF2B5EF4-FFF2-40B4-BE49-F238E27FC236}">
                <a16:creationId xmlns:a16="http://schemas.microsoft.com/office/drawing/2014/main" id="{DDDC421A-CDB7-4E35-B62F-28C2D6DBD7E7}"/>
              </a:ext>
            </a:extLst>
          </p:cNvPr>
          <p:cNvSpPr txBox="1">
            <a:spLocks noChangeArrowheads="1"/>
          </p:cNvSpPr>
          <p:nvPr/>
        </p:nvSpPr>
        <p:spPr bwMode="auto">
          <a:xfrm>
            <a:off x="179512" y="5157192"/>
            <a:ext cx="8352928" cy="792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algn="just"/>
            <a:r>
              <a:rPr lang="es-AR" sz="2000" kern="0" dirty="0"/>
              <a:t>El importe adeudado por ajuste de rentas hubiese sido $4.480,71 que representan 2,70 prestaciones iniciales del 2023</a:t>
            </a:r>
          </a:p>
          <a:p>
            <a:pPr algn="just"/>
            <a:endParaRPr lang="es-AR" sz="2000" kern="0" dirty="0"/>
          </a:p>
        </p:txBody>
      </p:sp>
    </p:spTree>
    <p:extLst>
      <p:ext uri="{BB962C8B-B14F-4D97-AF65-F5344CB8AC3E}">
        <p14:creationId xmlns:p14="http://schemas.microsoft.com/office/powerpoint/2010/main" val="32912728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27</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Anticipos de Rentabilidad</a:t>
            </a:r>
            <a:br>
              <a:rPr lang="es-ES_tradnl" sz="3200" b="1" dirty="0">
                <a:solidFill>
                  <a:srgbClr val="000099"/>
                </a:solidFill>
                <a:effectLst>
                  <a:outerShdw blurRad="38100" dist="38100" dir="2700000" algn="tl">
                    <a:srgbClr val="C0C0C0"/>
                  </a:outerShdw>
                </a:effectLst>
                <a:latin typeface="Garamond" pitchFamily="18" charset="0"/>
              </a:rPr>
            </a:br>
            <a:r>
              <a:rPr lang="es-ES_tradnl" sz="3200" b="1" dirty="0">
                <a:solidFill>
                  <a:srgbClr val="000099"/>
                </a:solidFill>
                <a:effectLst>
                  <a:outerShdw blurRad="38100" dist="38100" dir="2700000" algn="tl">
                    <a:srgbClr val="C0C0C0"/>
                  </a:outerShdw>
                </a:effectLst>
                <a:latin typeface="Garamond" pitchFamily="18" charset="0"/>
              </a:rPr>
              <a:t>Ejemplo Numérico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179512" y="1308589"/>
            <a:ext cx="8352928" cy="608243"/>
          </a:xfrm>
        </p:spPr>
        <p:txBody>
          <a:bodyPr/>
          <a:lstStyle/>
          <a:p>
            <a:pPr algn="just"/>
            <a:r>
              <a:rPr lang="es-AR" sz="2000" dirty="0"/>
              <a:t>Se presenta a continuación el resumen de los resultados</a:t>
            </a:r>
          </a:p>
          <a:p>
            <a:pPr algn="just"/>
            <a:endParaRPr lang="es-AR" sz="2000" dirty="0"/>
          </a:p>
          <a:p>
            <a:pPr marL="0" indent="0" algn="just">
              <a:buNone/>
            </a:pPr>
            <a:r>
              <a:rPr lang="es-ES" sz="2000" dirty="0"/>
              <a:t> </a:t>
            </a:r>
            <a:endParaRPr lang="es-AR" sz="20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10" name="Rectangle 3">
            <a:extLst>
              <a:ext uri="{FF2B5EF4-FFF2-40B4-BE49-F238E27FC236}">
                <a16:creationId xmlns:a16="http://schemas.microsoft.com/office/drawing/2014/main" id="{DDDC421A-CDB7-4E35-B62F-28C2D6DBD7E7}"/>
              </a:ext>
            </a:extLst>
          </p:cNvPr>
          <p:cNvSpPr txBox="1">
            <a:spLocks noChangeArrowheads="1"/>
          </p:cNvSpPr>
          <p:nvPr/>
        </p:nvSpPr>
        <p:spPr bwMode="auto">
          <a:xfrm>
            <a:off x="179512" y="2924944"/>
            <a:ext cx="8352928" cy="33123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algn="just"/>
            <a:r>
              <a:rPr lang="es-AR" sz="2000" kern="0" dirty="0"/>
              <a:t>La diferencia de $1.180 corresponde a los pagos realizados en concepto de anticipo (que nominalmente totalizan $970,65) capitalizados cada uno de ellos desde su pago hasta fin de año conforme con la rentabilidad de la Caja.</a:t>
            </a:r>
          </a:p>
          <a:p>
            <a:pPr algn="just"/>
            <a:r>
              <a:rPr lang="es-AR" sz="2000" kern="0" dirty="0"/>
              <a:t>De esta manera y como su nombre lo indica el pago responde a un anticipo de la rentabilidad que se obtenga de las inversiones, permitiendo ajustar los beneficios durante el año, lo que reduce luego el importe adeudado por rentas.</a:t>
            </a:r>
          </a:p>
          <a:p>
            <a:pPr marL="0" indent="0" algn="just">
              <a:buNone/>
            </a:pPr>
            <a:endParaRPr lang="es-AR" sz="2000" kern="0" dirty="0"/>
          </a:p>
          <a:p>
            <a:pPr algn="just"/>
            <a:endParaRPr lang="es-AR" sz="2000" kern="0" dirty="0"/>
          </a:p>
        </p:txBody>
      </p:sp>
      <p:pic>
        <p:nvPicPr>
          <p:cNvPr id="2" name="Imagen 1">
            <a:extLst>
              <a:ext uri="{FF2B5EF4-FFF2-40B4-BE49-F238E27FC236}">
                <a16:creationId xmlns:a16="http://schemas.microsoft.com/office/drawing/2014/main" id="{28925E86-9660-4195-9BCF-D9883D9F86ED}"/>
              </a:ext>
            </a:extLst>
          </p:cNvPr>
          <p:cNvPicPr>
            <a:picLocks noChangeAspect="1"/>
          </p:cNvPicPr>
          <p:nvPr/>
        </p:nvPicPr>
        <p:blipFill>
          <a:blip r:embed="rId3"/>
          <a:stretch>
            <a:fillRect/>
          </a:stretch>
        </p:blipFill>
        <p:spPr>
          <a:xfrm>
            <a:off x="1999349" y="1963812"/>
            <a:ext cx="4584700" cy="673100"/>
          </a:xfrm>
          <a:prstGeom prst="rect">
            <a:avLst/>
          </a:prstGeom>
        </p:spPr>
      </p:pic>
    </p:spTree>
    <p:extLst>
      <p:ext uri="{BB962C8B-B14F-4D97-AF65-F5344CB8AC3E}">
        <p14:creationId xmlns:p14="http://schemas.microsoft.com/office/powerpoint/2010/main" val="3027574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5 Marcador de número de diapositiva"/>
          <p:cNvSpPr>
            <a:spLocks noGrp="1"/>
          </p:cNvSpPr>
          <p:nvPr>
            <p:ph type="sldNum" sz="quarter" idx="12"/>
          </p:nvPr>
        </p:nvSpPr>
        <p:spPr>
          <a:noFill/>
        </p:spPr>
        <p:txBody>
          <a:bodyPr/>
          <a:lstStyle/>
          <a:p>
            <a:fld id="{061710C5-0F59-409C-8A51-BF35107833FC}" type="slidenum">
              <a:rPr lang="es-ES_tradnl"/>
              <a:pPr/>
              <a:t>28</a:t>
            </a:fld>
            <a:endParaRPr lang="es-ES_tradnl"/>
          </a:p>
        </p:txBody>
      </p:sp>
      <p:graphicFrame>
        <p:nvGraphicFramePr>
          <p:cNvPr id="62467" name="Object 2"/>
          <p:cNvGraphicFramePr>
            <a:graphicFrameLocks noChangeAspect="1"/>
          </p:cNvGraphicFramePr>
          <p:nvPr/>
        </p:nvGraphicFramePr>
        <p:xfrm>
          <a:off x="0" y="5805488"/>
          <a:ext cx="549275" cy="549275"/>
        </p:xfrm>
        <a:graphic>
          <a:graphicData uri="http://schemas.openxmlformats.org/presentationml/2006/ole">
            <mc:AlternateContent xmlns:mc="http://schemas.openxmlformats.org/markup-compatibility/2006">
              <mc:Choice xmlns:v="urn:schemas-microsoft-com:vml" Requires="v">
                <p:oleObj spid="_x0000_s140332" r:id="rId3" imgW="1409897" imgH="1409897" progId="">
                  <p:embed/>
                </p:oleObj>
              </mc:Choice>
              <mc:Fallback>
                <p:oleObj r:id="rId3" imgW="1409897" imgH="1409897"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805488"/>
                        <a:ext cx="549275" cy="549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2468" name="Rectangle 5"/>
          <p:cNvSpPr>
            <a:spLocks noChangeArrowheads="1"/>
          </p:cNvSpPr>
          <p:nvPr/>
        </p:nvSpPr>
        <p:spPr bwMode="auto">
          <a:xfrm>
            <a:off x="8197850" y="3090863"/>
            <a:ext cx="2085975" cy="0"/>
          </a:xfrm>
          <a:prstGeom prst="rect">
            <a:avLst/>
          </a:prstGeom>
          <a:noFill/>
          <a:ln w="9525">
            <a:noFill/>
            <a:miter lim="800000"/>
            <a:headEnd/>
            <a:tailEnd/>
          </a:ln>
        </p:spPr>
        <p:txBody>
          <a:bodyPr wrap="none">
            <a:spAutoFit/>
          </a:bodyPr>
          <a:lstStyle/>
          <a:p>
            <a:endParaRPr lang="es-ES"/>
          </a:p>
        </p:txBody>
      </p:sp>
      <p:sp>
        <p:nvSpPr>
          <p:cNvPr id="62469" name="Rectangle 6"/>
          <p:cNvSpPr>
            <a:spLocks noChangeArrowheads="1"/>
          </p:cNvSpPr>
          <p:nvPr/>
        </p:nvSpPr>
        <p:spPr bwMode="auto">
          <a:xfrm>
            <a:off x="539750" y="5516563"/>
            <a:ext cx="2376488" cy="1265237"/>
          </a:xfrm>
          <a:prstGeom prst="rect">
            <a:avLst/>
          </a:prstGeom>
          <a:noFill/>
          <a:ln w="9525">
            <a:noFill/>
            <a:miter lim="800000"/>
            <a:headEnd/>
            <a:tailEnd/>
          </a:ln>
        </p:spPr>
        <p:txBody>
          <a:bodyPr>
            <a:spAutoFit/>
          </a:bodyPr>
          <a:lstStyle/>
          <a:p>
            <a:br>
              <a:rPr lang="es-ES" sz="1000">
                <a:cs typeface="Times New Roman" pitchFamily="18" charset="0"/>
              </a:rPr>
            </a:br>
            <a:endParaRPr lang="es-ES" sz="1000">
              <a:cs typeface="Times New Roman" pitchFamily="18" charset="0"/>
            </a:endParaRPr>
          </a:p>
          <a:p>
            <a:r>
              <a:rPr lang="es-MX" sz="1300" b="1">
                <a:latin typeface="Garamond" pitchFamily="18" charset="0"/>
                <a:cs typeface="Times New Roman" pitchFamily="18" charset="0"/>
              </a:rPr>
              <a:t> Melinsky,</a:t>
            </a:r>
            <a:endParaRPr lang="es-ES" sz="1000">
              <a:cs typeface="Times New Roman" pitchFamily="18" charset="0"/>
            </a:endParaRPr>
          </a:p>
          <a:p>
            <a:r>
              <a:rPr lang="es-MX" sz="1300" b="1">
                <a:latin typeface="Garamond" pitchFamily="18" charset="0"/>
                <a:cs typeface="Times New Roman" pitchFamily="18" charset="0"/>
              </a:rPr>
              <a:t> Pellegrinelli y Asoc. </a:t>
            </a:r>
            <a:endParaRPr lang="es-ES" sz="1000">
              <a:cs typeface="Times New Roman" pitchFamily="18" charset="0"/>
            </a:endParaRPr>
          </a:p>
          <a:p>
            <a:r>
              <a:rPr lang="es-ES_tradnl" sz="900" i="1">
                <a:latin typeface="Garamond" pitchFamily="18" charset="0"/>
                <a:cs typeface="Times New Roman" pitchFamily="18" charset="0"/>
              </a:rPr>
              <a:t>                       </a:t>
            </a:r>
            <a:r>
              <a:rPr lang="es-ES_tradnl" sz="1000" i="1">
                <a:latin typeface="Garamond" pitchFamily="18" charset="0"/>
                <a:cs typeface="Times New Roman" pitchFamily="18" charset="0"/>
              </a:rPr>
              <a:t>Actuarios y Consultores</a:t>
            </a:r>
            <a:endParaRPr lang="es-ES" sz="1200">
              <a:cs typeface="Times New Roman" pitchFamily="18" charset="0"/>
            </a:endParaRPr>
          </a:p>
          <a:p>
            <a:r>
              <a:rPr lang="es-ES_tradnl" sz="900" b="1">
                <a:solidFill>
                  <a:srgbClr val="000080"/>
                </a:solidFill>
                <a:latin typeface="Garamond" pitchFamily="18" charset="0"/>
                <a:cs typeface="Times New Roman" pitchFamily="18" charset="0"/>
              </a:rPr>
              <a:t>Abelica Global Firm</a:t>
            </a:r>
          </a:p>
          <a:p>
            <a:r>
              <a:rPr lang="es-ES_tradnl" sz="900" b="1">
                <a:solidFill>
                  <a:srgbClr val="000080"/>
                </a:solidFill>
                <a:latin typeface="Garamond" pitchFamily="18" charset="0"/>
                <a:cs typeface="Times New Roman" pitchFamily="18" charset="0"/>
              </a:rPr>
              <a:t>www.melpel.com.ar</a:t>
            </a:r>
            <a:r>
              <a:rPr lang="es-ES_tradnl" sz="1200">
                <a:cs typeface="Times New Roman" pitchFamily="18" charset="0"/>
              </a:rPr>
              <a:t> </a:t>
            </a:r>
            <a:endParaRPr lang="es-ES_tradnl" sz="2800"/>
          </a:p>
        </p:txBody>
      </p:sp>
      <p:sp>
        <p:nvSpPr>
          <p:cNvPr id="62470" name="Text Box 8"/>
          <p:cNvSpPr txBox="1">
            <a:spLocks noChangeArrowheads="1"/>
          </p:cNvSpPr>
          <p:nvPr/>
        </p:nvSpPr>
        <p:spPr bwMode="auto">
          <a:xfrm>
            <a:off x="899592" y="2564904"/>
            <a:ext cx="7543800" cy="823912"/>
          </a:xfrm>
          <a:prstGeom prst="rect">
            <a:avLst/>
          </a:prstGeom>
          <a:noFill/>
          <a:ln w="9525">
            <a:noFill/>
            <a:miter lim="800000"/>
            <a:headEnd/>
            <a:tailEnd/>
          </a:ln>
        </p:spPr>
        <p:txBody>
          <a:bodyPr>
            <a:spAutoFit/>
          </a:bodyPr>
          <a:lstStyle/>
          <a:p>
            <a:pPr algn="ctr" eaLnBrk="1" hangingPunct="1">
              <a:spcBef>
                <a:spcPct val="50000"/>
              </a:spcBef>
            </a:pPr>
            <a:r>
              <a:rPr lang="es-ES" sz="4800" b="1" dirty="0">
                <a:solidFill>
                  <a:srgbClr val="000099"/>
                </a:solidFill>
              </a:rPr>
              <a:t>MUCHAS GRACIAS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251520" y="1925960"/>
            <a:ext cx="8964488" cy="1143000"/>
          </a:xfrm>
        </p:spPr>
        <p:txBody>
          <a:bodyPr/>
          <a:lstStyle/>
          <a:p>
            <a:pPr marL="742950" indent="-742950" algn="l">
              <a:defRPr/>
            </a:pPr>
            <a:r>
              <a:rPr lang="es-AR" sz="4000" b="1" dirty="0">
                <a:solidFill>
                  <a:srgbClr val="000099"/>
                </a:solidFill>
                <a:effectLst>
                  <a:outerShdw blurRad="38100" dist="38100" dir="2700000" algn="tl">
                    <a:srgbClr val="C0C0C0"/>
                  </a:outerShdw>
                </a:effectLst>
                <a:latin typeface="Garamond" pitchFamily="18" charset="0"/>
              </a:rPr>
              <a:t>	I.- Esquema Básico de la Caja</a:t>
            </a:r>
            <a:br>
              <a:rPr lang="es-AR" sz="4000" b="1" dirty="0">
                <a:solidFill>
                  <a:srgbClr val="000099"/>
                </a:solidFill>
                <a:effectLst>
                  <a:outerShdw blurRad="38100" dist="38100" dir="2700000" algn="tl">
                    <a:srgbClr val="C0C0C0"/>
                  </a:outerShdw>
                </a:effectLst>
                <a:latin typeface="Garamond" pitchFamily="18" charset="0"/>
              </a:rPr>
            </a:br>
            <a:br>
              <a:rPr lang="es-AR" sz="4000" b="1" dirty="0">
                <a:solidFill>
                  <a:srgbClr val="000099"/>
                </a:solidFill>
                <a:effectLst>
                  <a:outerShdw blurRad="38100" dist="38100" dir="2700000" algn="tl">
                    <a:srgbClr val="C0C0C0"/>
                  </a:outerShdw>
                </a:effectLst>
                <a:latin typeface="Garamond" pitchFamily="18" charset="0"/>
              </a:rPr>
            </a:br>
            <a:endParaRPr lang="es-AR" sz="3200" dirty="0">
              <a:solidFill>
                <a:schemeClr val="tx1"/>
              </a:solidFill>
            </a:endParaRPr>
          </a:p>
        </p:txBody>
      </p:sp>
      <p:sp>
        <p:nvSpPr>
          <p:cNvPr id="6147" name="1 Marcador de número de diapositiva"/>
          <p:cNvSpPr>
            <a:spLocks noGrp="1"/>
          </p:cNvSpPr>
          <p:nvPr>
            <p:ph type="sldNum" sz="quarter" idx="12"/>
          </p:nvPr>
        </p:nvSpPr>
        <p:spPr>
          <a:noFill/>
        </p:spPr>
        <p:txBody>
          <a:bodyPr/>
          <a:lstStyle/>
          <a:p>
            <a:fld id="{D8908718-6DA0-4BBE-B2C1-750C498D67ED}" type="slidenum">
              <a:rPr lang="en-US"/>
              <a:pPr/>
              <a:t>3</a:t>
            </a:fld>
            <a:endParaRPr lang="en-US"/>
          </a:p>
        </p:txBody>
      </p:sp>
      <p:pic>
        <p:nvPicPr>
          <p:cNvPr id="6148" name="Picture 18" descr="LOGO nuevo2005_para insertar"/>
          <p:cNvPicPr>
            <a:picLocks noChangeAspect="1" noChangeArrowheads="1"/>
          </p:cNvPicPr>
          <p:nvPr/>
        </p:nvPicPr>
        <p:blipFill>
          <a:blip r:embed="rId2" cstate="print"/>
          <a:srcRect/>
          <a:stretch>
            <a:fillRect/>
          </a:stretch>
        </p:blipFill>
        <p:spPr bwMode="auto">
          <a:xfrm>
            <a:off x="65088" y="260350"/>
            <a:ext cx="762000" cy="762000"/>
          </a:xfrm>
          <a:prstGeom prst="rect">
            <a:avLst/>
          </a:prstGeom>
          <a:noFill/>
          <a:ln w="9525">
            <a:noFill/>
            <a:miter lim="800000"/>
            <a:headEnd/>
            <a:tailEnd/>
          </a:ln>
        </p:spPr>
      </p:pic>
      <p:sp>
        <p:nvSpPr>
          <p:cNvPr id="6" name="Rectangle 3"/>
          <p:cNvSpPr txBox="1">
            <a:spLocks noChangeArrowheads="1"/>
          </p:cNvSpPr>
          <p:nvPr/>
        </p:nvSpPr>
        <p:spPr>
          <a:xfrm>
            <a:off x="251520" y="3068960"/>
            <a:ext cx="8208466" cy="3096344"/>
          </a:xfrm>
          <a:prstGeom prst="rect">
            <a:avLst/>
          </a:prstGeom>
        </p:spPr>
        <p:txBody>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_tradnl" sz="28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02635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1 Título"/>
          <p:cNvSpPr>
            <a:spLocks noGrp="1"/>
          </p:cNvSpPr>
          <p:nvPr>
            <p:ph type="title" idx="4294967295"/>
          </p:nvPr>
        </p:nvSpPr>
        <p:spPr>
          <a:xfrm>
            <a:off x="976313" y="115888"/>
            <a:ext cx="7772400" cy="1143000"/>
          </a:xfrm>
        </p:spPr>
        <p:txBody>
          <a:bodyPr/>
          <a:lstStyle/>
          <a:p>
            <a:pPr>
              <a:defRPr/>
            </a:pPr>
            <a:r>
              <a:rPr lang="es-ES" sz="3200" b="1" dirty="0">
                <a:solidFill>
                  <a:srgbClr val="000099"/>
                </a:solidFill>
                <a:effectLst>
                  <a:outerShdw blurRad="38100" dist="38100" dir="2700000" algn="tl">
                    <a:srgbClr val="C0C0C0"/>
                  </a:outerShdw>
                </a:effectLst>
                <a:latin typeface="Garamond" pitchFamily="18" charset="0"/>
              </a:rPr>
              <a:t>Esquema Básico de la Caja</a:t>
            </a:r>
          </a:p>
        </p:txBody>
      </p:sp>
      <p:sp>
        <p:nvSpPr>
          <p:cNvPr id="23556" name="3 Marcador de número de diapositiva"/>
          <p:cNvSpPr txBox="1">
            <a:spLocks noGrp="1"/>
          </p:cNvSpPr>
          <p:nvPr/>
        </p:nvSpPr>
        <p:spPr bwMode="auto">
          <a:xfrm>
            <a:off x="6553200" y="6248400"/>
            <a:ext cx="1905000" cy="457200"/>
          </a:xfrm>
          <a:prstGeom prst="rect">
            <a:avLst/>
          </a:prstGeom>
          <a:noFill/>
          <a:ln w="9525">
            <a:noFill/>
            <a:miter lim="800000"/>
            <a:headEnd/>
            <a:tailEnd/>
          </a:ln>
        </p:spPr>
        <p:txBody>
          <a:bodyPr/>
          <a:lstStyle/>
          <a:p>
            <a:pPr algn="r"/>
            <a:fld id="{F28611AE-EFC7-440A-BC1B-3210118D6FA1}" type="slidenum">
              <a:rPr lang="en-US" sz="1400"/>
              <a:pPr algn="r"/>
              <a:t>4</a:t>
            </a:fld>
            <a:endParaRPr lang="en-US" sz="1400"/>
          </a:p>
        </p:txBody>
      </p:sp>
      <p:pic>
        <p:nvPicPr>
          <p:cNvPr id="23557" name="Picture 8"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a:ln w="9525">
            <a:noFill/>
            <a:miter lim="800000"/>
            <a:headEnd/>
            <a:tailEnd/>
          </a:ln>
        </p:spPr>
      </p:pic>
      <p:sp>
        <p:nvSpPr>
          <p:cNvPr id="7" name="6 Rectángulo"/>
          <p:cNvSpPr/>
          <p:nvPr/>
        </p:nvSpPr>
        <p:spPr bwMode="auto">
          <a:xfrm>
            <a:off x="683568" y="1268760"/>
            <a:ext cx="1728192" cy="50405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Aportes Totales</a:t>
            </a:r>
          </a:p>
        </p:txBody>
      </p:sp>
      <p:sp>
        <p:nvSpPr>
          <p:cNvPr id="9" name="8 Rectángulo"/>
          <p:cNvSpPr/>
          <p:nvPr/>
        </p:nvSpPr>
        <p:spPr bwMode="auto">
          <a:xfrm>
            <a:off x="1062213" y="2348880"/>
            <a:ext cx="2016224" cy="576064"/>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err="1">
                <a:ln>
                  <a:noFill/>
                </a:ln>
                <a:solidFill>
                  <a:schemeClr val="tx1"/>
                </a:solidFill>
                <a:effectLst/>
                <a:latin typeface="Times New Roman" pitchFamily="18" charset="0"/>
              </a:rPr>
              <a:t>Cta</a:t>
            </a:r>
            <a:r>
              <a:rPr kumimoji="0" lang="es-AR" sz="1800" b="1" i="0" u="none" strike="noStrike" cap="none" normalizeH="0" baseline="0" dirty="0">
                <a:ln>
                  <a:noFill/>
                </a:ln>
                <a:solidFill>
                  <a:schemeClr val="tx1"/>
                </a:solidFill>
                <a:effectLst/>
                <a:latin typeface="Times New Roman" pitchFamily="18" charset="0"/>
              </a:rPr>
              <a:t> Individual </a:t>
            </a:r>
            <a:endParaRPr lang="es-AR" sz="1800" b="1" dirty="0"/>
          </a:p>
          <a:p>
            <a:pPr algn="ctr"/>
            <a:r>
              <a:rPr lang="es-AR" sz="1800" b="1" dirty="0"/>
              <a:t>($</a:t>
            </a:r>
            <a:r>
              <a:rPr lang="en-US" sz="1800" b="1" dirty="0"/>
              <a:t>1.410.069.664 </a:t>
            </a:r>
            <a:r>
              <a:rPr lang="es-AR" sz="1800" b="1" dirty="0"/>
              <a:t>)</a:t>
            </a:r>
          </a:p>
        </p:txBody>
      </p:sp>
      <p:sp>
        <p:nvSpPr>
          <p:cNvPr id="10" name="9 Rectángulo"/>
          <p:cNvSpPr/>
          <p:nvPr/>
        </p:nvSpPr>
        <p:spPr bwMode="auto">
          <a:xfrm>
            <a:off x="1115616" y="3861048"/>
            <a:ext cx="1584176" cy="432048"/>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Costo Seguro</a:t>
            </a:r>
          </a:p>
        </p:txBody>
      </p:sp>
      <p:sp>
        <p:nvSpPr>
          <p:cNvPr id="11" name="10 Rectángulo"/>
          <p:cNvSpPr/>
          <p:nvPr/>
        </p:nvSpPr>
        <p:spPr bwMode="auto">
          <a:xfrm>
            <a:off x="611560" y="5445224"/>
            <a:ext cx="2592288"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Gs Administración</a:t>
            </a:r>
          </a:p>
        </p:txBody>
      </p:sp>
      <p:sp>
        <p:nvSpPr>
          <p:cNvPr id="12" name="11 Rectángulo"/>
          <p:cNvSpPr/>
          <p:nvPr/>
        </p:nvSpPr>
        <p:spPr bwMode="auto">
          <a:xfrm>
            <a:off x="3275856" y="3645024"/>
            <a:ext cx="1944216" cy="144016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Capital Complementario</a:t>
            </a:r>
          </a:p>
          <a:p>
            <a:pPr algn="ctr">
              <a:buFontTx/>
              <a:buChar char="-"/>
            </a:pPr>
            <a:r>
              <a:rPr lang="es-AR" sz="1800" b="1" dirty="0"/>
              <a:t>Autoseguro ($61.815.716)</a:t>
            </a:r>
          </a:p>
          <a:p>
            <a:pPr marL="0" marR="0" indent="0" algn="ctr" defTabSz="914400" rtl="0" eaLnBrk="0" fontAlgn="base" latinLnBrk="0" hangingPunct="0">
              <a:lnSpc>
                <a:spcPct val="100000"/>
              </a:lnSpc>
              <a:spcBef>
                <a:spcPct val="0"/>
              </a:spcBef>
              <a:spcAft>
                <a:spcPct val="0"/>
              </a:spcAft>
              <a:buClrTx/>
              <a:buSzTx/>
              <a:buFontTx/>
              <a:buNone/>
              <a:tabLst/>
            </a:pPr>
            <a:endParaRPr kumimoji="0" lang="es-AR" sz="1800" b="1" i="0" u="none" strike="noStrike" cap="none" normalizeH="0" baseline="0" dirty="0">
              <a:ln>
                <a:noFill/>
              </a:ln>
              <a:solidFill>
                <a:schemeClr val="tx1"/>
              </a:solidFill>
              <a:effectLst/>
              <a:latin typeface="Times New Roman" pitchFamily="1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s-AR" sz="1800" b="1" i="0" u="none" strike="noStrike" cap="none" normalizeH="0" baseline="0" dirty="0">
              <a:ln>
                <a:noFill/>
              </a:ln>
              <a:solidFill>
                <a:schemeClr val="tx1"/>
              </a:solidFill>
              <a:effectLst/>
              <a:latin typeface="Times New Roman" pitchFamily="18" charset="0"/>
            </a:endParaRPr>
          </a:p>
        </p:txBody>
      </p:sp>
      <p:sp>
        <p:nvSpPr>
          <p:cNvPr id="13" name="12 Rectángulo"/>
          <p:cNvSpPr/>
          <p:nvPr/>
        </p:nvSpPr>
        <p:spPr bwMode="auto">
          <a:xfrm>
            <a:off x="6300192" y="1700808"/>
            <a:ext cx="1584176" cy="100811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Saldo al Momento del Beneficio</a:t>
            </a:r>
          </a:p>
        </p:txBody>
      </p:sp>
      <p:sp>
        <p:nvSpPr>
          <p:cNvPr id="14" name="13 Rectángulo"/>
          <p:cNvSpPr/>
          <p:nvPr/>
        </p:nvSpPr>
        <p:spPr bwMode="auto">
          <a:xfrm>
            <a:off x="6372200" y="2996952"/>
            <a:ext cx="1584176" cy="100811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s-AR" sz="1800" b="1" dirty="0"/>
              <a:t>Monto Inicial del Beneficio</a:t>
            </a:r>
            <a:endParaRPr kumimoji="0" lang="es-AR" sz="1800" b="1" i="0" u="none" strike="noStrike" cap="none" normalizeH="0" baseline="0" dirty="0">
              <a:ln>
                <a:noFill/>
              </a:ln>
              <a:solidFill>
                <a:schemeClr val="tx1"/>
              </a:solidFill>
              <a:effectLst/>
              <a:latin typeface="Times New Roman" pitchFamily="18" charset="0"/>
            </a:endParaRPr>
          </a:p>
        </p:txBody>
      </p:sp>
      <p:sp>
        <p:nvSpPr>
          <p:cNvPr id="15" name="14 Rectángulo"/>
          <p:cNvSpPr/>
          <p:nvPr/>
        </p:nvSpPr>
        <p:spPr bwMode="auto">
          <a:xfrm>
            <a:off x="6084168" y="4293096"/>
            <a:ext cx="2088232" cy="50405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s-AR" sz="1800" b="1" dirty="0"/>
              <a:t>Ajustes Periódicos</a:t>
            </a:r>
            <a:endParaRPr kumimoji="0" lang="es-AR" sz="1800" b="1" i="0" u="none" strike="noStrike" cap="none" normalizeH="0" baseline="0" dirty="0">
              <a:ln>
                <a:noFill/>
              </a:ln>
              <a:solidFill>
                <a:schemeClr val="tx1"/>
              </a:solidFill>
              <a:effectLst/>
              <a:latin typeface="Times New Roman" pitchFamily="18" charset="0"/>
            </a:endParaRPr>
          </a:p>
        </p:txBody>
      </p:sp>
      <p:sp>
        <p:nvSpPr>
          <p:cNvPr id="16" name="15 Rectángulo"/>
          <p:cNvSpPr/>
          <p:nvPr/>
        </p:nvSpPr>
        <p:spPr bwMode="auto">
          <a:xfrm>
            <a:off x="6084168" y="5157192"/>
            <a:ext cx="2088232" cy="936104"/>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s-AR" sz="1800" b="1" dirty="0"/>
              <a:t>Reservas Matemáticas</a:t>
            </a:r>
          </a:p>
          <a:p>
            <a:pPr marL="0" marR="0" indent="0" algn="ctr" defTabSz="914400" rtl="0" eaLnBrk="0" fontAlgn="base" latinLnBrk="0" hangingPunct="0">
              <a:lnSpc>
                <a:spcPct val="100000"/>
              </a:lnSpc>
              <a:spcBef>
                <a:spcPct val="0"/>
              </a:spcBef>
              <a:spcAft>
                <a:spcPct val="0"/>
              </a:spcAft>
              <a:buClrTx/>
              <a:buSzTx/>
              <a:buFontTx/>
              <a:buNone/>
              <a:tabLst/>
            </a:pPr>
            <a:r>
              <a:rPr lang="es-AR" sz="1800" b="1" dirty="0"/>
              <a:t>($182.392.645)</a:t>
            </a:r>
          </a:p>
        </p:txBody>
      </p:sp>
      <p:cxnSp>
        <p:nvCxnSpPr>
          <p:cNvPr id="18" name="17 Conector recto de flecha"/>
          <p:cNvCxnSpPr/>
          <p:nvPr/>
        </p:nvCxnSpPr>
        <p:spPr bwMode="auto">
          <a:xfrm>
            <a:off x="683568" y="1772816"/>
            <a:ext cx="0" cy="36004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0" name="19 Conector recto de flecha"/>
          <p:cNvCxnSpPr/>
          <p:nvPr/>
        </p:nvCxnSpPr>
        <p:spPr bwMode="auto">
          <a:xfrm>
            <a:off x="683568" y="4149080"/>
            <a:ext cx="36004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3" name="22 Conector recto de flecha"/>
          <p:cNvCxnSpPr/>
          <p:nvPr/>
        </p:nvCxnSpPr>
        <p:spPr bwMode="auto">
          <a:xfrm>
            <a:off x="683568" y="2636912"/>
            <a:ext cx="36004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4" name="23 Conector recto de flecha"/>
          <p:cNvCxnSpPr/>
          <p:nvPr/>
        </p:nvCxnSpPr>
        <p:spPr bwMode="auto">
          <a:xfrm>
            <a:off x="2771800" y="4077072"/>
            <a:ext cx="36004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28" name="27 Conector recto de flecha"/>
          <p:cNvCxnSpPr/>
          <p:nvPr/>
        </p:nvCxnSpPr>
        <p:spPr bwMode="auto">
          <a:xfrm flipV="1">
            <a:off x="5364088" y="2564904"/>
            <a:ext cx="864096" cy="158417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 name="28 Rectángulo"/>
          <p:cNvSpPr/>
          <p:nvPr/>
        </p:nvSpPr>
        <p:spPr bwMode="auto">
          <a:xfrm>
            <a:off x="3635896" y="2420888"/>
            <a:ext cx="1584176" cy="432048"/>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s-AR" sz="1800" b="1" i="0" u="none" strike="noStrike" cap="none" normalizeH="0" baseline="0" dirty="0">
                <a:ln>
                  <a:noFill/>
                </a:ln>
                <a:solidFill>
                  <a:schemeClr val="tx1"/>
                </a:solidFill>
                <a:effectLst/>
                <a:latin typeface="Times New Roman" pitchFamily="18" charset="0"/>
              </a:rPr>
              <a:t>Intereses</a:t>
            </a:r>
          </a:p>
        </p:txBody>
      </p:sp>
      <p:cxnSp>
        <p:nvCxnSpPr>
          <p:cNvPr id="30" name="29 Conector recto de flecha"/>
          <p:cNvCxnSpPr>
            <a:endCxn id="29" idx="1"/>
          </p:cNvCxnSpPr>
          <p:nvPr/>
        </p:nvCxnSpPr>
        <p:spPr bwMode="auto">
          <a:xfrm>
            <a:off x="3131840" y="2636912"/>
            <a:ext cx="504056"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3" name="32 Conector recto de flecha"/>
          <p:cNvCxnSpPr/>
          <p:nvPr/>
        </p:nvCxnSpPr>
        <p:spPr bwMode="auto">
          <a:xfrm flipV="1">
            <a:off x="5292080" y="2420888"/>
            <a:ext cx="936104" cy="2160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6" name="35 Conector recto de flecha"/>
          <p:cNvCxnSpPr>
            <a:stCxn id="13" idx="2"/>
          </p:cNvCxnSpPr>
          <p:nvPr/>
        </p:nvCxnSpPr>
        <p:spPr bwMode="auto">
          <a:xfrm>
            <a:off x="7092280" y="2708920"/>
            <a:ext cx="0" cy="2160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 name="37 Conector recto de flecha"/>
          <p:cNvCxnSpPr>
            <a:stCxn id="14" idx="2"/>
          </p:cNvCxnSpPr>
          <p:nvPr/>
        </p:nvCxnSpPr>
        <p:spPr bwMode="auto">
          <a:xfrm>
            <a:off x="7164288" y="4005064"/>
            <a:ext cx="0" cy="2160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4" name="43 Conector recto de flecha"/>
          <p:cNvCxnSpPr>
            <a:stCxn id="15" idx="2"/>
          </p:cNvCxnSpPr>
          <p:nvPr/>
        </p:nvCxnSpPr>
        <p:spPr bwMode="auto">
          <a:xfrm>
            <a:off x="7128284" y="4797152"/>
            <a:ext cx="0" cy="2880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329448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5</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Autoseguro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208466" cy="5226050"/>
          </a:xfrm>
        </p:spPr>
        <p:txBody>
          <a:bodyPr/>
          <a:lstStyle/>
          <a:p>
            <a:pPr algn="just">
              <a:buNone/>
            </a:pPr>
            <a:r>
              <a:rPr lang="es-ES" sz="2800" b="1" dirty="0"/>
              <a:t>A partir del devengamiento de octubre de 2022:</a:t>
            </a:r>
          </a:p>
          <a:p>
            <a:pPr algn="just"/>
            <a:r>
              <a:rPr lang="es-AR" sz="2800" dirty="0"/>
              <a:t>La Caja mantiene a su cargo íntegramente el pago de los capitales complementarios. Para afrontar tales compromisos se cuenta con el Saldo Inicial del Fondo y los aportes realizados por los afiliados.</a:t>
            </a:r>
          </a:p>
          <a:p>
            <a:pPr algn="just"/>
            <a:r>
              <a:rPr lang="es-AR" sz="2800" dirty="0"/>
              <a:t>Se ha discontinuado la cobertura a cargo de la compañía de seguros, por los capitales asegurados en exceso de una suma mínima contra pago de la prima correspondiente. </a:t>
            </a:r>
          </a:p>
          <a:p>
            <a:endParaRPr lang="es-ES" sz="2400" dirty="0"/>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814900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6</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Monto Inicial del Beneficio</a:t>
            </a:r>
            <a:endParaRPr lang="es-ES_tradnl" sz="3200" dirty="0">
              <a:solidFill>
                <a:srgbClr val="000099"/>
              </a:solidFill>
              <a:effectLst>
                <a:outerShdw blurRad="38100" dist="38100" dir="2700000" algn="tl">
                  <a:srgbClr val="C0C0C0"/>
                </a:outerShdw>
              </a:effectLst>
              <a:latin typeface="Garamond" pitchFamily="18" charset="0"/>
            </a:endParaRPr>
          </a:p>
        </p:txBody>
      </p:sp>
      <p:sp>
        <p:nvSpPr>
          <p:cNvPr id="282627" name="Rectangle 3"/>
          <p:cNvSpPr>
            <a:spLocks noGrp="1" noChangeArrowheads="1"/>
          </p:cNvSpPr>
          <p:nvPr>
            <p:ph type="body" idx="1"/>
          </p:nvPr>
        </p:nvSpPr>
        <p:spPr>
          <a:xfrm>
            <a:off x="323974" y="1083270"/>
            <a:ext cx="8208466" cy="5226050"/>
          </a:xfrm>
        </p:spPr>
        <p:txBody>
          <a:bodyPr/>
          <a:lstStyle/>
          <a:p>
            <a:pPr algn="just"/>
            <a:r>
              <a:rPr lang="es-ES" sz="2800" b="1" dirty="0"/>
              <a:t>Monto del Beneficio:</a:t>
            </a:r>
            <a:r>
              <a:rPr lang="es-ES" sz="2800" dirty="0"/>
              <a:t> basado en el concepto de renta vitalicia. Surge de la relación entre el saldo acumulado y el valor de la “prima pura única unitaria”.</a:t>
            </a:r>
          </a:p>
          <a:p>
            <a:pPr algn="just"/>
            <a:endParaRPr lang="es-ES" sz="2800" b="1" dirty="0"/>
          </a:p>
          <a:p>
            <a:pPr algn="just"/>
            <a:r>
              <a:rPr lang="es-ES" sz="2800" b="1" dirty="0"/>
              <a:t>Prima Pura Única Unitaria: </a:t>
            </a:r>
            <a:r>
              <a:rPr lang="es-ES" sz="2800" dirty="0"/>
              <a:t>responde a una estimación de los pagos esperados a realizar acorde con el titular y grupo familiar con derecho a beneficios y las bases técnicas siguientes:</a:t>
            </a:r>
          </a:p>
          <a:p>
            <a:pPr lvl="1" algn="just"/>
            <a:r>
              <a:rPr lang="es-ES" sz="2400" dirty="0"/>
              <a:t>Tablas de mortalidad: GAM 71, MI 85</a:t>
            </a:r>
          </a:p>
          <a:p>
            <a:pPr lvl="1" algn="just"/>
            <a:r>
              <a:rPr lang="es-ES" sz="2400" dirty="0"/>
              <a:t>Tasa de interés técnico: 4% (efectivo anual)</a:t>
            </a: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Tree>
    <p:extLst>
      <p:ext uri="{BB962C8B-B14F-4D97-AF65-F5344CB8AC3E}">
        <p14:creationId xmlns:p14="http://schemas.microsoft.com/office/powerpoint/2010/main" val="3573429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2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262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26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7</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Tasa de interés técnico</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107504" y="1196752"/>
            <a:ext cx="8424936"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kumimoji="0" lang="es-ES" sz="2800" b="0" i="0" u="none" strike="noStrike" kern="0" cap="none" spc="0" normalizeH="0" baseline="0" noProof="0" dirty="0">
                <a:ln>
                  <a:noFill/>
                </a:ln>
                <a:solidFill>
                  <a:schemeClr val="tx1"/>
                </a:solidFill>
                <a:effectLst/>
                <a:uLnTx/>
                <a:uFillTx/>
                <a:latin typeface="+mn-lt"/>
                <a:ea typeface="+mn-ea"/>
                <a:cs typeface="+mn-cs"/>
              </a:rPr>
              <a:t>La tasa</a:t>
            </a:r>
            <a:r>
              <a:rPr kumimoji="0" lang="es-ES" sz="2800" b="0" i="0" u="none" strike="noStrike" kern="0" cap="none" spc="0" normalizeH="0" noProof="0" dirty="0">
                <a:ln>
                  <a:noFill/>
                </a:ln>
                <a:solidFill>
                  <a:schemeClr val="tx1"/>
                </a:solidFill>
                <a:effectLst/>
                <a:uLnTx/>
                <a:uFillTx/>
                <a:latin typeface="+mn-lt"/>
                <a:ea typeface="+mn-ea"/>
                <a:cs typeface="+mn-cs"/>
              </a:rPr>
              <a:t> de interés técnica determina el monto del beneficio </a:t>
            </a:r>
            <a:r>
              <a:rPr kumimoji="0" lang="es-ES" sz="2800" b="1" i="0" u="none" strike="noStrike" kern="0" cap="none" spc="0" normalizeH="0" noProof="0" dirty="0">
                <a:ln>
                  <a:noFill/>
                </a:ln>
                <a:solidFill>
                  <a:schemeClr val="tx1"/>
                </a:solidFill>
                <a:effectLst/>
                <a:uLnTx/>
                <a:uFillTx/>
                <a:latin typeface="+mn-lt"/>
                <a:ea typeface="+mn-ea"/>
                <a:cs typeface="+mn-cs"/>
              </a:rPr>
              <a:t>garantizado</a:t>
            </a:r>
            <a:r>
              <a:rPr kumimoji="0" lang="es-ES" sz="2800" b="0" i="0" u="none" strike="noStrike" kern="0" cap="none" spc="0" normalizeH="0" noProof="0" dirty="0">
                <a:ln>
                  <a:noFill/>
                </a:ln>
                <a:solidFill>
                  <a:schemeClr val="tx1"/>
                </a:solidFill>
                <a:effectLst/>
                <a:uLnTx/>
                <a:uFillTx/>
                <a:latin typeface="+mn-lt"/>
                <a:ea typeface="+mn-ea"/>
                <a:cs typeface="+mn-cs"/>
              </a:rPr>
              <a:t> y siempre debe estar expresada en términos reales y no incluir aspectos relacionados con la inflación.</a:t>
            </a: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lang="es-ES" sz="2800" kern="0" baseline="0" dirty="0">
              <a:latin typeface="+mn-lt"/>
            </a:endParaRP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lang="es-ES" sz="2800" kern="0" baseline="0" dirty="0">
                <a:latin typeface="+mn-lt"/>
              </a:rPr>
              <a:t>Si se considera una tasa de interés que incorpora el efecto inflacionario pasado y no se llegase a </a:t>
            </a:r>
            <a:r>
              <a:rPr lang="es-ES" sz="2800" kern="0" dirty="0">
                <a:latin typeface="+mn-lt"/>
              </a:rPr>
              <a:t>cumplir la pauta inflacionaria en el futuro </a:t>
            </a:r>
            <a:r>
              <a:rPr kumimoji="0" lang="es-ES" sz="2800" b="0" i="0" u="none" strike="noStrike" kern="0" cap="none" spc="0" normalizeH="0" noProof="0" dirty="0">
                <a:ln>
                  <a:noFill/>
                </a:ln>
                <a:solidFill>
                  <a:schemeClr val="tx1"/>
                </a:solidFill>
                <a:effectLst/>
                <a:uLnTx/>
                <a:uFillTx/>
                <a:latin typeface="+mn-lt"/>
                <a:ea typeface="+mn-ea"/>
                <a:cs typeface="+mn-cs"/>
              </a:rPr>
              <a:t>la Caja se compromete a abonar en exceso de sus rendimientos nominales/reales y en exceso de los saldos acumulados que dieron origen al beneficio inicial.</a:t>
            </a:r>
          </a:p>
          <a:p>
            <a:pPr marL="800100" lvl="1" indent="-342900" algn="just">
              <a:spcBef>
                <a:spcPct val="20000"/>
              </a:spcBef>
              <a:defRPr/>
            </a:pPr>
            <a:endParaRPr kumimoji="0" lang="es-ES" sz="2800" b="0" i="0" u="none" strike="noStrike" kern="0" cap="none" spc="0" normalizeH="0" noProof="0" dirty="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endParaRPr kumimoji="0" lang="es-ES" sz="28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330446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8</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Estimaciones Prospectivas</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72454" y="1083270"/>
            <a:ext cx="8820026"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indent="-514350" algn="just">
              <a:buFont typeface="Arial" pitchFamily="34" charset="0"/>
              <a:buChar char="•"/>
            </a:pPr>
            <a:r>
              <a:rPr lang="es-ES" sz="2800" dirty="0"/>
              <a:t>Todos los “</a:t>
            </a:r>
            <a:r>
              <a:rPr lang="es-ES" sz="2800" b="1" dirty="0"/>
              <a:t>Análisis prospectivos” </a:t>
            </a:r>
            <a:r>
              <a:rPr lang="es-ES" sz="2800" dirty="0"/>
              <a:t>relacionados con </a:t>
            </a:r>
          </a:p>
          <a:p>
            <a:pPr marL="742950" lvl="1" indent="-285750" algn="just">
              <a:spcBef>
                <a:spcPct val="20000"/>
              </a:spcBef>
              <a:buFont typeface="Arial" pitchFamily="34" charset="0"/>
              <a:buChar char="–"/>
            </a:pPr>
            <a:r>
              <a:rPr lang="es-ES" dirty="0">
                <a:latin typeface="+mn-lt"/>
              </a:rPr>
              <a:t>Nivel estimado de jubilaciones de acuerdo con las escalas de aportes</a:t>
            </a:r>
          </a:p>
          <a:p>
            <a:pPr marL="742950" lvl="1" indent="-285750" algn="just">
              <a:spcBef>
                <a:spcPct val="20000"/>
              </a:spcBef>
              <a:buFont typeface="Arial" pitchFamily="34" charset="0"/>
              <a:buChar char="–"/>
            </a:pPr>
            <a:r>
              <a:rPr lang="es-ES" dirty="0">
                <a:latin typeface="+mn-lt"/>
              </a:rPr>
              <a:t>Proyección de Saldos de Cuentas Individuales</a:t>
            </a:r>
          </a:p>
          <a:p>
            <a:pPr marL="742950" lvl="1" indent="-285750" algn="just">
              <a:spcBef>
                <a:spcPct val="20000"/>
              </a:spcBef>
              <a:buFont typeface="Arial" pitchFamily="34" charset="0"/>
              <a:buChar char="–"/>
            </a:pPr>
            <a:r>
              <a:rPr lang="es-ES" dirty="0">
                <a:latin typeface="+mn-lt"/>
              </a:rPr>
              <a:t>Otros conceptos que implican realizar estimaciones a futuro del esquema de aportes y beneficios</a:t>
            </a:r>
          </a:p>
          <a:p>
            <a:pPr marL="514350" indent="-514350" algn="just">
              <a:buFont typeface="Arial" pitchFamily="34" charset="0"/>
              <a:buChar char="•"/>
            </a:pPr>
            <a:endParaRPr lang="es-ES" sz="2800" dirty="0">
              <a:latin typeface="+mn-lt"/>
            </a:endParaRPr>
          </a:p>
          <a:p>
            <a:pPr marL="514350" indent="-514350" algn="just">
              <a:buFont typeface="Arial" pitchFamily="34" charset="0"/>
              <a:buChar char="•"/>
            </a:pPr>
            <a:r>
              <a:rPr lang="es-ES" sz="2800" dirty="0">
                <a:latin typeface="+mn-lt"/>
              </a:rPr>
              <a:t>Deben realizarse en términos reales considerando una tasa de interés </a:t>
            </a:r>
            <a:r>
              <a:rPr lang="es-AR" sz="2800" dirty="0"/>
              <a:t>puro a largo plazo, es decir libre de inflación y de riesgos de crédito y de mercado.</a:t>
            </a:r>
          </a:p>
          <a:p>
            <a:pPr marL="514350" indent="-514350" algn="just">
              <a:buFont typeface="Arial" pitchFamily="34" charset="0"/>
              <a:buChar char="•"/>
            </a:pPr>
            <a:endParaRPr lang="es-ES" sz="2800" dirty="0"/>
          </a:p>
        </p:txBody>
      </p:sp>
    </p:spTree>
    <p:extLst>
      <p:ext uri="{BB962C8B-B14F-4D97-AF65-F5344CB8AC3E}">
        <p14:creationId xmlns:p14="http://schemas.microsoft.com/office/powerpoint/2010/main" val="1312692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321E2001-CCDB-41C8-A1FA-05BFA6427E19}" type="slidenum">
              <a:rPr lang="en-US"/>
              <a:pPr/>
              <a:t>9</a:t>
            </a:fld>
            <a:endParaRPr lang="en-US"/>
          </a:p>
        </p:txBody>
      </p:sp>
      <p:sp>
        <p:nvSpPr>
          <p:cNvPr id="282626" name="Rectangle 2"/>
          <p:cNvSpPr>
            <a:spLocks noGrp="1" noChangeArrowheads="1"/>
          </p:cNvSpPr>
          <p:nvPr>
            <p:ph type="title"/>
          </p:nvPr>
        </p:nvSpPr>
        <p:spPr>
          <a:xfrm>
            <a:off x="990600" y="228600"/>
            <a:ext cx="7696200" cy="762000"/>
          </a:xfrm>
          <a:noFill/>
          <a:ln/>
        </p:spPr>
        <p:txBody>
          <a:bodyPr/>
          <a:lstStyle/>
          <a:p>
            <a:r>
              <a:rPr lang="es-ES_tradnl" sz="3200" b="1" dirty="0">
                <a:solidFill>
                  <a:srgbClr val="000099"/>
                </a:solidFill>
                <a:effectLst>
                  <a:outerShdw blurRad="38100" dist="38100" dir="2700000" algn="tl">
                    <a:srgbClr val="C0C0C0"/>
                  </a:outerShdw>
                </a:effectLst>
                <a:latin typeface="Garamond" pitchFamily="18" charset="0"/>
              </a:rPr>
              <a:t>Estimaciones Prospectivas</a:t>
            </a:r>
            <a:endParaRPr lang="es-ES_tradnl" sz="3200" dirty="0">
              <a:solidFill>
                <a:srgbClr val="000099"/>
              </a:solidFill>
              <a:effectLst>
                <a:outerShdw blurRad="38100" dist="38100" dir="2700000" algn="tl">
                  <a:srgbClr val="C0C0C0"/>
                </a:outerShdw>
              </a:effectLst>
              <a:latin typeface="Garamond" pitchFamily="18" charset="0"/>
            </a:endParaRPr>
          </a:p>
        </p:txBody>
      </p:sp>
      <p:pic>
        <p:nvPicPr>
          <p:cNvPr id="282628" name="Picture 4" descr="LOGO nuevo2005_para insertar"/>
          <p:cNvPicPr>
            <a:picLocks noChangeAspect="1" noChangeArrowheads="1"/>
          </p:cNvPicPr>
          <p:nvPr/>
        </p:nvPicPr>
        <p:blipFill>
          <a:blip r:embed="rId2" cstate="print"/>
          <a:srcRect/>
          <a:stretch>
            <a:fillRect/>
          </a:stretch>
        </p:blipFill>
        <p:spPr bwMode="auto">
          <a:xfrm>
            <a:off x="304800" y="228600"/>
            <a:ext cx="762000" cy="762000"/>
          </a:xfrm>
          <a:prstGeom prst="rect">
            <a:avLst/>
          </a:prstGeom>
          <a:noFill/>
        </p:spPr>
      </p:pic>
      <p:sp>
        <p:nvSpPr>
          <p:cNvPr id="8" name="Rectangle 3"/>
          <p:cNvSpPr txBox="1">
            <a:spLocks noChangeArrowheads="1"/>
          </p:cNvSpPr>
          <p:nvPr/>
        </p:nvSpPr>
        <p:spPr bwMode="auto">
          <a:xfrm>
            <a:off x="72454" y="1083270"/>
            <a:ext cx="8820026" cy="191368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14350" indent="-514350" algn="just">
              <a:buFont typeface="Arial" pitchFamily="34" charset="0"/>
              <a:buChar char="•"/>
            </a:pPr>
            <a:r>
              <a:rPr lang="es-ES" sz="2800" dirty="0"/>
              <a:t>Los aspectos relacionados con la inflación se ajustan a medida que se producen mediante:</a:t>
            </a:r>
          </a:p>
          <a:p>
            <a:pPr marL="742950" lvl="1" indent="-285750" algn="just">
              <a:spcBef>
                <a:spcPct val="20000"/>
              </a:spcBef>
              <a:buFont typeface="Arial" pitchFamily="34" charset="0"/>
              <a:buChar char="–"/>
            </a:pPr>
            <a:r>
              <a:rPr lang="es-ES" dirty="0">
                <a:latin typeface="+mn-lt"/>
              </a:rPr>
              <a:t>Los rendimientos nominales de inversiones (por los aportes ya realizados y las reservas matemáticas ya constituidas – beneficios en curso)</a:t>
            </a:r>
          </a:p>
          <a:p>
            <a:pPr marL="742950" lvl="1" indent="-285750" algn="just">
              <a:spcBef>
                <a:spcPct val="20000"/>
              </a:spcBef>
              <a:buFont typeface="Arial" pitchFamily="34" charset="0"/>
              <a:buChar char="–"/>
            </a:pPr>
            <a:r>
              <a:rPr lang="es-ES" dirty="0">
                <a:latin typeface="+mn-lt"/>
              </a:rPr>
              <a:t>Los ajustes de las escalas de aportes (por los aportes a realizar en futuro).</a:t>
            </a:r>
          </a:p>
        </p:txBody>
      </p:sp>
    </p:spTree>
    <p:extLst>
      <p:ext uri="{BB962C8B-B14F-4D97-AF65-F5344CB8AC3E}">
        <p14:creationId xmlns:p14="http://schemas.microsoft.com/office/powerpoint/2010/main" val="1635067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esentación en blanco">
  <a:themeElements>
    <a:clrScheme name="Presentación en blanc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esentación en blanc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esentación en blanc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sentación en blanc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sentación en blanc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sentación en blanc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sentación en blanc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sentación en blanc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sentación en blanc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99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C:\Archivos de programa\Microsoft Office\Plantillas\prueba.pot</Template>
  <TotalTime>4864</TotalTime>
  <Words>1748</Words>
  <Application>Microsoft Office PowerPoint</Application>
  <PresentationFormat>Presentación en pantalla (4:3)</PresentationFormat>
  <Paragraphs>170</Paragraphs>
  <Slides>28</Slides>
  <Notes>1</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0</vt:i4>
      </vt:variant>
      <vt:variant>
        <vt:lpstr>Títulos de diapositiva</vt:lpstr>
      </vt:variant>
      <vt:variant>
        <vt:i4>28</vt:i4>
      </vt:variant>
    </vt:vector>
  </HeadingPairs>
  <TitlesOfParts>
    <vt:vector size="32" baseType="lpstr">
      <vt:lpstr>Arial</vt:lpstr>
      <vt:lpstr>Garamond</vt:lpstr>
      <vt:lpstr>Times New Roman</vt:lpstr>
      <vt:lpstr>Presentación en blanco</vt:lpstr>
      <vt:lpstr>Caja Previsional y de Seguridad Social para los Profesionales en Ciencias Económicas de la Provincia de Río Negro Asamblea  “Aspectos Actuariales de la Caja”</vt:lpstr>
      <vt:lpstr> I.- Esquema Básico de la Caja  II.- Anticipo de Rentabilidad </vt:lpstr>
      <vt:lpstr> I.- Esquema Básico de la Caja  </vt:lpstr>
      <vt:lpstr>Esquema Básico de la Caja</vt:lpstr>
      <vt:lpstr>Autoseguro</vt:lpstr>
      <vt:lpstr>Monto Inicial del Beneficio</vt:lpstr>
      <vt:lpstr>Tasa de interés técnico</vt:lpstr>
      <vt:lpstr>Estimaciones Prospectivas</vt:lpstr>
      <vt:lpstr>Estimaciones Prospectivas</vt:lpstr>
      <vt:lpstr>Ajustes de los Beneficios</vt:lpstr>
      <vt:lpstr>Ejemplo Numérico Monto del Beneficio Inicial  – Condiciones Actuales – </vt:lpstr>
      <vt:lpstr>Ejemplo Numérico Ajuste de la prestación</vt:lpstr>
      <vt:lpstr>Ejemplo Numérico  Ajuste de la prestación</vt:lpstr>
      <vt:lpstr>Ejemplo Numérico  – Aportes Históricos –</vt:lpstr>
      <vt:lpstr>Comparación de Ejemplos</vt:lpstr>
      <vt:lpstr>Evolución de los Aportes Categoría 1</vt:lpstr>
      <vt:lpstr>Evolución de los Aportes  (en términos reales)  Categoría 1</vt:lpstr>
      <vt:lpstr>Evolución de los Aportes  (en términos reales)  desde el 2016</vt:lpstr>
      <vt:lpstr>Rendimiento de Inversiones</vt:lpstr>
      <vt:lpstr>Rendimiento de Inversiones del 2017 -2022 Comparación con Inflación IPC</vt:lpstr>
      <vt:lpstr> II.- Anticipo de Rentabilidad </vt:lpstr>
      <vt:lpstr>Anticipos de Rentabilidad</vt:lpstr>
      <vt:lpstr>Anticipos de Rentabilidad</vt:lpstr>
      <vt:lpstr>Anticipos de Rentabilidad Ejemplo Numérico</vt:lpstr>
      <vt:lpstr>Anticipos de Rentabilidad Ejemplo Numérico</vt:lpstr>
      <vt:lpstr>Anticipos de Rentabilidad Ejemplo Numérico</vt:lpstr>
      <vt:lpstr>Anticipos de Rentabilidad Ejemplo Numérico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Valuación Actuarial  Caja de Previsión Social para Profesionales de la Salud de la Provincia de Córdoba</dc:title>
  <dc:creator>Fernando</dc:creator>
  <cp:lastModifiedBy>Fernando Martucci</cp:lastModifiedBy>
  <cp:revision>609</cp:revision>
  <cp:lastPrinted>2005-07-19T09:00:42Z</cp:lastPrinted>
  <dcterms:created xsi:type="dcterms:W3CDTF">2003-12-29T14:37:00Z</dcterms:created>
  <dcterms:modified xsi:type="dcterms:W3CDTF">2023-04-21T18:45:48Z</dcterms:modified>
</cp:coreProperties>
</file>